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64" r:id="rId3"/>
    <p:sldId id="266" r:id="rId4"/>
    <p:sldId id="265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7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426"/>
    <a:srgbClr val="2C484E"/>
    <a:srgbClr val="34565E"/>
    <a:srgbClr val="37CBFF"/>
    <a:srgbClr val="FFCD2F"/>
    <a:srgbClr val="1DC4FF"/>
    <a:srgbClr val="66FF66"/>
    <a:srgbClr val="335339"/>
    <a:srgbClr val="5E5730"/>
    <a:srgbClr val="80653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tyl jasny 1 — Ak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A111915-BE36-4E01-A7E5-04B1672EAD32}" styleName="Styl jasny 2 — Ak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8B1032C-EA38-4F05-BA0D-38AFFFC7BED3}" styleName="Styl jasny 3 — Ak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 jasny 3 — Ak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Styl jasny 2 — Ak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D083AE6-46FA-4A59-8FB0-9F97EB10719F}" styleName="Styl jasny 3 — Ak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z motywem 1 — Ak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235DD-D68D-4429-A61B-DFE7D6BE8B5B}" type="datetimeFigureOut">
              <a:rPr lang="pl-PL" smtClean="0"/>
              <a:pPr/>
              <a:t>2010-06-24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BF7FCC-83D7-4C2B-83B5-5F0E35272B7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F7FCC-83D7-4C2B-83B5-5F0E35272B7C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2010-06-24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2010-06-24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2010-06-24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2010-06-24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2010-06-24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2010-06-24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2010-06-24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2010-06-24</a:t>
            </a:fld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2010-06-24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2010-06-24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2010-06-24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2010-06-24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11" Type="http://schemas.openxmlformats.org/officeDocument/2006/relationships/image" Target="../media/image9.gif"/><Relationship Id="rId5" Type="http://schemas.openxmlformats.org/officeDocument/2006/relationships/image" Target="../media/image3.wmf"/><Relationship Id="rId10" Type="http://schemas.openxmlformats.org/officeDocument/2006/relationships/image" Target="../media/image8.png"/><Relationship Id="rId4" Type="http://schemas.openxmlformats.org/officeDocument/2006/relationships/image" Target="../media/image2.wmf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Księgarnia Internetowa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Projektowanie bazy danych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6516216" y="6167045"/>
            <a:ext cx="2441694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r"/>
            <a:r>
              <a:rPr lang="pl-PL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Anna </a:t>
            </a:r>
            <a:r>
              <a:rPr lang="pl-PL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Tomkowska</a:t>
            </a:r>
            <a:endParaRPr lang="pl-PL" b="1" dirty="0" smtClean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  <a:p>
            <a:pPr algn="r"/>
            <a:r>
              <a:rPr lang="pl-PL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Matura MT Script Capitals" pitchFamily="66" charset="0"/>
              </a:rPr>
              <a:t>Politechnika Koszalińska</a:t>
            </a:r>
            <a:endParaRPr lang="pl-PL" b="1" dirty="0">
              <a:ln w="50800"/>
              <a:solidFill>
                <a:schemeClr val="bg1">
                  <a:shade val="50000"/>
                </a:schemeClr>
              </a:solidFill>
              <a:effectLst/>
              <a:latin typeface="Matura MT Script Capital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>
            <a:normAutofit/>
          </a:bodyPr>
          <a:lstStyle/>
          <a:p>
            <a:r>
              <a:rPr lang="pl-PL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Składnia SQL </a:t>
            </a:r>
            <a:br>
              <a:rPr lang="pl-PL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pl-PL" sz="22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Show </a:t>
            </a:r>
            <a:r>
              <a:rPr lang="pl-PL" sz="2200" b="1" cap="all" dirty="0" err="1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Tables</a:t>
            </a:r>
            <a:r>
              <a:rPr lang="pl-PL" sz="22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, Show DATABASE, DESCRIBE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428596" y="1685402"/>
            <a:ext cx="4330032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Przeglądanie istniejących baz </a:t>
            </a:r>
          </a:p>
          <a:p>
            <a:pPr>
              <a:spcAft>
                <a:spcPts val="600"/>
              </a:spcAft>
            </a:pP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SHOW DATABASES;</a:t>
            </a:r>
          </a:p>
          <a:p>
            <a:pPr>
              <a:spcAft>
                <a:spcPts val="600"/>
              </a:spcAft>
            </a:pPr>
            <a:endParaRPr lang="pl-PL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Przeglądanie tabel w wybranej bazie</a:t>
            </a:r>
          </a:p>
          <a:p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SHOW TABLES;</a:t>
            </a:r>
            <a:endParaRPr lang="pl-PL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Szczegółowe </a:t>
            </a:r>
            <a:r>
              <a:rPr lang="pl-PL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informcje</a:t>
            </a: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o tabeli</a:t>
            </a:r>
          </a:p>
          <a:p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DESCRIBE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nazwa_tabeli</a:t>
            </a: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b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>
            <a:normAutofit/>
          </a:bodyPr>
          <a:lstStyle/>
          <a:p>
            <a:r>
              <a:rPr lang="pl-PL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Składnia SQL </a:t>
            </a:r>
            <a:br>
              <a:rPr lang="pl-PL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pl-PL" sz="22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INSERT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428596" y="1685402"/>
            <a:ext cx="7988084" cy="76482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Zapisywanie danych do bazy</a:t>
            </a:r>
          </a:p>
          <a:p>
            <a:pPr>
              <a:spcAft>
                <a:spcPts val="600"/>
              </a:spcAft>
            </a:pP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INSERT [INTO]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nazwa_tabeli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 </a:t>
            </a:r>
            <a:r>
              <a:rPr lang="pl-PL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[ (kolumna1, kolumna2,…) ]  </a:t>
            </a:r>
          </a:p>
          <a:p>
            <a:pPr>
              <a:spcAft>
                <a:spcPts val="600"/>
              </a:spcAft>
            </a:pP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VALUES </a:t>
            </a:r>
            <a:r>
              <a:rPr lang="pl-PL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(wartosc1,wartosc2,…);</a:t>
            </a: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Dopiszmy nowego klienta:</a:t>
            </a:r>
          </a:p>
          <a:p>
            <a:pPr>
              <a:spcAft>
                <a:spcPts val="600"/>
              </a:spcAft>
            </a:pP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INSERT INTO 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klienci  </a:t>
            </a: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VALUES </a:t>
            </a:r>
            <a:r>
              <a:rPr lang="pl-PL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(</a:t>
            </a:r>
            <a:r>
              <a:rPr lang="pl-PL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NULL,’Jan</a:t>
            </a:r>
            <a:r>
              <a:rPr lang="pl-PL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Nowak’,’Sportowa</a:t>
            </a:r>
            <a:r>
              <a:rPr lang="pl-PL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5’,’Janków’);</a:t>
            </a:r>
          </a:p>
          <a:p>
            <a:pPr>
              <a:spcAft>
                <a:spcPts val="600"/>
              </a:spcAft>
            </a:pP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lub:</a:t>
            </a:r>
          </a:p>
          <a:p>
            <a:pPr>
              <a:spcAft>
                <a:spcPts val="600"/>
              </a:spcAft>
            </a:pP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INSERT INTO 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klienci  </a:t>
            </a:r>
            <a:r>
              <a:rPr lang="pl-PL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(</a:t>
            </a:r>
            <a:r>
              <a:rPr lang="pl-PL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nazwisko,miejscowosc,adres</a:t>
            </a:r>
            <a:r>
              <a:rPr lang="pl-PL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)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VALUES </a:t>
            </a:r>
            <a:r>
              <a:rPr lang="pl-PL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(’Jan Nowak’, ’</a:t>
            </a:r>
            <a:r>
              <a:rPr lang="pl-PL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Janków’,’Sportowa</a:t>
            </a:r>
            <a:r>
              <a:rPr lang="pl-PL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5’);</a:t>
            </a:r>
          </a:p>
          <a:p>
            <a:pPr>
              <a:spcAft>
                <a:spcPts val="600"/>
              </a:spcAft>
            </a:pP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lub:</a:t>
            </a:r>
          </a:p>
          <a:p>
            <a:pPr>
              <a:spcAft>
                <a:spcPts val="600"/>
              </a:spcAft>
            </a:pP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INSERT INTO 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klienci  </a:t>
            </a:r>
          </a:p>
          <a:p>
            <a:pPr>
              <a:spcAft>
                <a:spcPts val="600"/>
              </a:spcAft>
            </a:pP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set  </a:t>
            </a:r>
            <a:r>
              <a:rPr lang="pl-PL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nazwisko= ’Jan Nowak’, adres= ’Sportowa 5’,miejscowosc= </a:t>
            </a:r>
            <a:r>
              <a:rPr lang="pl-PL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’Janków’</a:t>
            </a:r>
            <a:r>
              <a:rPr lang="pl-PL" i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;</a:t>
            </a:r>
            <a:endParaRPr lang="pl-PL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b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>
            <a:normAutofit/>
          </a:bodyPr>
          <a:lstStyle/>
          <a:p>
            <a:r>
              <a:rPr lang="pl-PL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Składnia SQL </a:t>
            </a:r>
            <a:br>
              <a:rPr lang="pl-PL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pl-PL" sz="22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SELECT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428596" y="1685402"/>
            <a:ext cx="5057795" cy="81099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Wyszukiwanie danych w bazie</a:t>
            </a:r>
          </a:p>
          <a:p>
            <a:pPr>
              <a:spcAft>
                <a:spcPts val="600"/>
              </a:spcAft>
            </a:pPr>
            <a:r>
              <a:rPr lang="pl-PL" sz="16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SELECT </a:t>
            </a:r>
            <a:r>
              <a:rPr lang="pl-PL" sz="1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[opcje] 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pozycje</a:t>
            </a:r>
            <a:endParaRPr lang="pl-PL" sz="1600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pl-PL" sz="1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[ </a:t>
            </a:r>
            <a:r>
              <a:rPr lang="pl-PL" sz="16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INTO 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plik </a:t>
            </a:r>
            <a:r>
              <a:rPr lang="pl-PL" sz="1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]</a:t>
            </a:r>
          </a:p>
          <a:p>
            <a:pPr>
              <a:spcAft>
                <a:spcPts val="600"/>
              </a:spcAft>
            </a:pPr>
            <a:r>
              <a:rPr lang="pl-PL" sz="16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FROM</a:t>
            </a:r>
            <a:r>
              <a:rPr lang="pl-PL" sz="1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nazwy_tabel</a:t>
            </a:r>
            <a:endParaRPr lang="pl-PL" sz="1600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pl-PL" sz="1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[</a:t>
            </a:r>
            <a:r>
              <a:rPr lang="pl-PL" sz="16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WHERE 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warunek</a:t>
            </a:r>
            <a:r>
              <a:rPr lang="pl-PL" sz="1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]</a:t>
            </a:r>
          </a:p>
          <a:p>
            <a:pPr>
              <a:spcAft>
                <a:spcPts val="600"/>
              </a:spcAft>
            </a:pPr>
            <a:r>
              <a:rPr lang="pl-PL" sz="1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[</a:t>
            </a:r>
            <a:r>
              <a:rPr lang="pl-PL" sz="16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GROUP BY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rodzaj_grupowania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] </a:t>
            </a:r>
          </a:p>
          <a:p>
            <a:pPr>
              <a:spcAft>
                <a:spcPts val="600"/>
              </a:spcAft>
            </a:pPr>
            <a:r>
              <a:rPr lang="pl-PL" sz="1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[</a:t>
            </a:r>
            <a:r>
              <a:rPr lang="pl-PL" sz="16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HAVING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wartosc_funkcji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] </a:t>
            </a:r>
          </a:p>
          <a:p>
            <a:pPr>
              <a:spcAft>
                <a:spcPts val="600"/>
              </a:spcAft>
            </a:pPr>
            <a:r>
              <a:rPr lang="pl-PL" sz="1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[</a:t>
            </a:r>
            <a:r>
              <a:rPr lang="pl-PL" sz="16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ORDER BY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porządek_sortowania</a:t>
            </a:r>
            <a:r>
              <a:rPr lang="pl-PL" sz="1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]</a:t>
            </a:r>
          </a:p>
          <a:p>
            <a:pPr>
              <a:spcAft>
                <a:spcPts val="600"/>
              </a:spcAft>
            </a:pPr>
            <a:r>
              <a:rPr lang="pl-PL" sz="1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[</a:t>
            </a:r>
            <a:r>
              <a:rPr lang="pl-PL" sz="16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LIMIT</a:t>
            </a:r>
            <a:r>
              <a:rPr lang="pl-PL" sz="1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limit</a:t>
            </a:r>
            <a:r>
              <a:rPr lang="pl-PL" sz="1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]</a:t>
            </a: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Wyświetlmy wszystkich klientów:</a:t>
            </a:r>
          </a:p>
          <a:p>
            <a:pPr>
              <a:spcAft>
                <a:spcPts val="600"/>
              </a:spcAft>
            </a:pP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SELECT * FROM 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klienci;</a:t>
            </a:r>
          </a:p>
          <a:p>
            <a:pPr>
              <a:spcAft>
                <a:spcPts val="600"/>
              </a:spcAft>
            </a:pP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SELECT </a:t>
            </a:r>
            <a:r>
              <a:rPr lang="pl-PL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nazwisko, </a:t>
            </a:r>
            <a:r>
              <a:rPr lang="pl-PL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miejscowosc</a:t>
            </a:r>
            <a:r>
              <a:rPr lang="pl-PL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FROM 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klienci;</a:t>
            </a: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b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>
            <a:normAutofit/>
          </a:bodyPr>
          <a:lstStyle/>
          <a:p>
            <a:r>
              <a:rPr lang="pl-PL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Składnia SQL </a:t>
            </a:r>
            <a:br>
              <a:rPr lang="pl-PL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pl-PL" sz="22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SELECT – przykłady 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428596" y="1685402"/>
            <a:ext cx="6246262" cy="6940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Wyszukiwanie danych spełniających określone kryteria</a:t>
            </a:r>
          </a:p>
          <a:p>
            <a:pPr>
              <a:spcAft>
                <a:spcPts val="600"/>
              </a:spcAft>
            </a:pP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SELECT * FROM 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klienci </a:t>
            </a: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WHERE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id_klient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3;</a:t>
            </a:r>
          </a:p>
          <a:p>
            <a:pPr>
              <a:spcAft>
                <a:spcPts val="600"/>
              </a:spcAft>
            </a:pPr>
            <a:endParaRPr lang="pl-PL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SELECT * FROM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zamowienia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WHERE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id_klient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3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or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id_klient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2;</a:t>
            </a:r>
          </a:p>
          <a:p>
            <a:pPr>
              <a:spcAft>
                <a:spcPts val="600"/>
              </a:spcAft>
            </a:pPr>
            <a:endParaRPr lang="pl-PL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SELECT 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nazwisko</a:t>
            </a: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FROM 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klienci </a:t>
            </a:r>
          </a:p>
          <a:p>
            <a:pPr>
              <a:spcAft>
                <a:spcPts val="600"/>
              </a:spcAft>
            </a:pP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WHERE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nazwisko </a:t>
            </a: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LIKE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‘%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Now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%’;</a:t>
            </a:r>
          </a:p>
          <a:p>
            <a:pPr>
              <a:spcAft>
                <a:spcPts val="600"/>
              </a:spcAft>
            </a:pPr>
            <a:endParaRPr lang="pl-PL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b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>
            <a:normAutofit/>
          </a:bodyPr>
          <a:lstStyle/>
          <a:p>
            <a:r>
              <a:rPr lang="pl-PL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Składnia SQL </a:t>
            </a:r>
            <a:br>
              <a:rPr lang="pl-PL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pl-PL" sz="22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SELECT – przykłady 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428596" y="1685402"/>
            <a:ext cx="7684668" cy="101258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Wyszukiwanie danych w wielu </a:t>
            </a:r>
            <a:r>
              <a:rPr lang="pl-PL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tabelech</a:t>
            </a:r>
            <a:endParaRPr lang="pl-PL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Wyszukaj zamówienie Jana Nowaka i wyświetl jego numer i datę.</a:t>
            </a:r>
          </a:p>
          <a:p>
            <a:pPr lvl="1">
              <a:spcAft>
                <a:spcPts val="600"/>
              </a:spcAft>
            </a:pP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SELECT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zamowienia.nr_zam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,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zamowienia.data</a:t>
            </a:r>
            <a:endParaRPr lang="pl-PL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lvl="1">
              <a:spcAft>
                <a:spcPts val="600"/>
              </a:spcAft>
            </a:pP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FROM 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klienci,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zamowienia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</a:p>
          <a:p>
            <a:pPr lvl="1">
              <a:spcAft>
                <a:spcPts val="600"/>
              </a:spcAft>
            </a:pP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WHERE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klienci.nazwisko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= ‘Jan Nowak’</a:t>
            </a:r>
          </a:p>
          <a:p>
            <a:pPr lvl="1">
              <a:spcAft>
                <a:spcPts val="600"/>
              </a:spcAft>
            </a:pPr>
            <a:r>
              <a:rPr lang="pl-PL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AND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klienci.id_klient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zamowienia.id_klient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;</a:t>
            </a:r>
          </a:p>
          <a:p>
            <a:pPr lvl="1">
              <a:spcAft>
                <a:spcPts val="600"/>
              </a:spcAft>
            </a:pPr>
            <a:endParaRPr lang="pl-PL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marL="0" lvl="1">
              <a:spcAft>
                <a:spcPts val="600"/>
              </a:spcAft>
            </a:pPr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Wyświetl </a:t>
            </a:r>
            <a:r>
              <a:rPr lang="pl-PL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isbn</a:t>
            </a:r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pl-PL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ksiązek</a:t>
            </a:r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jakie zostały zakupione przez klientów z Koszalina.</a:t>
            </a:r>
          </a:p>
          <a:p>
            <a:pPr lvl="1">
              <a:spcAft>
                <a:spcPts val="600"/>
              </a:spcAft>
            </a:pP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SELECT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zam_pozycje.isbn</a:t>
            </a:r>
            <a:endParaRPr lang="pl-PL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lvl="1">
              <a:spcAft>
                <a:spcPts val="600"/>
              </a:spcAft>
            </a:pP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FROM 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klienci,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zamowienia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,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zam_pozycje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. </a:t>
            </a:r>
          </a:p>
          <a:p>
            <a:pPr lvl="1">
              <a:spcAft>
                <a:spcPts val="600"/>
              </a:spcAft>
            </a:pP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WHERE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klienci.miejscowosc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= ‘Koszalin’</a:t>
            </a:r>
          </a:p>
          <a:p>
            <a:pPr lvl="1">
              <a:spcAft>
                <a:spcPts val="600"/>
              </a:spcAft>
            </a:pPr>
            <a:r>
              <a:rPr lang="pl-PL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AND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klienci.id_klient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zamowienia.id_klient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;</a:t>
            </a:r>
          </a:p>
          <a:p>
            <a:pPr lvl="1">
              <a:spcAft>
                <a:spcPts val="600"/>
              </a:spcAft>
            </a:pPr>
            <a:r>
              <a:rPr lang="pl-PL" b="1" i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AND</a:t>
            </a:r>
            <a:r>
              <a:rPr lang="pl-PL" i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zamowienia.nr_zam = zam_pozycje. nr_zam ;</a:t>
            </a:r>
            <a:endParaRPr lang="pl-PL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lvl="1">
              <a:spcAft>
                <a:spcPts val="600"/>
              </a:spcAft>
            </a:pPr>
            <a:endParaRPr lang="pl-PL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marL="0" lvl="1">
              <a:spcAft>
                <a:spcPts val="600"/>
              </a:spcAft>
            </a:pPr>
            <a:endParaRPr lang="pl-PL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lvl="1">
              <a:spcAft>
                <a:spcPts val="600"/>
              </a:spcAft>
            </a:pPr>
            <a:endParaRPr lang="pl-PL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b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" name="Symbol zastępczy zawartości 3"/>
          <p:cNvGraphicFramePr>
            <a:graphicFrameLocks/>
          </p:cNvGraphicFramePr>
          <p:nvPr/>
        </p:nvGraphicFramePr>
        <p:xfrm>
          <a:off x="3428992" y="2857496"/>
          <a:ext cx="1571636" cy="12192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70856"/>
                <a:gridCol w="1300780"/>
              </a:tblGrid>
              <a:tr h="226220">
                <a:tc gridSpan="2">
                  <a:txBody>
                    <a:bodyPr/>
                    <a:lstStyle/>
                    <a:p>
                      <a:r>
                        <a:rPr lang="pl-PL" sz="1400" dirty="0" err="1" smtClean="0"/>
                        <a:t>zamowienia</a:t>
                      </a:r>
                      <a:endParaRPr lang="pl-PL" sz="14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>
                          <a:latin typeface="Arial" pitchFamily="34" charset="0"/>
                          <a:cs typeface="Arial" pitchFamily="34" charset="0"/>
                        </a:rPr>
                        <a:t>nr_zam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id_klient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latin typeface="Arial" pitchFamily="34" charset="0"/>
                          <a:cs typeface="Arial" pitchFamily="34" charset="0"/>
                        </a:rPr>
                        <a:t>data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ytuł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Projektowanie</a:t>
            </a:r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pl-PL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bazy</a:t>
            </a:r>
            <a:endParaRPr lang="pl-PL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grpSp>
        <p:nvGrpSpPr>
          <p:cNvPr id="2" name="Grupa 24"/>
          <p:cNvGrpSpPr/>
          <p:nvPr/>
        </p:nvGrpSpPr>
        <p:grpSpPr>
          <a:xfrm>
            <a:off x="5286380" y="1714488"/>
            <a:ext cx="3643338" cy="3500462"/>
            <a:chOff x="5286380" y="1714488"/>
            <a:chExt cx="3643338" cy="3500462"/>
          </a:xfrm>
        </p:grpSpPr>
        <p:sp>
          <p:nvSpPr>
            <p:cNvPr id="20" name="Elipsa 19"/>
            <p:cNvSpPr/>
            <p:nvPr/>
          </p:nvSpPr>
          <p:spPr>
            <a:xfrm>
              <a:off x="5286380" y="1714488"/>
              <a:ext cx="3643338" cy="3500462"/>
            </a:xfrm>
            <a:prstGeom prst="ellipse">
              <a:avLst/>
            </a:prstGeom>
            <a:solidFill>
              <a:srgbClr val="00B050">
                <a:alpha val="10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028" name="Picture 4" descr="C:\Users\Ania\AppData\Local\Microsoft\Windows\Temporary Internet Files\Content.IE5\56J2NTNZ\MCj0432645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07107" y="2571744"/>
              <a:ext cx="1279735" cy="1279735"/>
            </a:xfrm>
            <a:prstGeom prst="rect">
              <a:avLst/>
            </a:prstGeom>
            <a:noFill/>
          </p:spPr>
        </p:pic>
        <p:pic>
          <p:nvPicPr>
            <p:cNvPr id="1030" name="Picture 6" descr="C:\Users\Ania\AppData\Local\Microsoft\Windows\Temporary Internet Files\Content.IE5\OAWDX16O\MCj04247500000[1]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143636" y="3429000"/>
              <a:ext cx="1629519" cy="1380049"/>
            </a:xfrm>
            <a:prstGeom prst="rect">
              <a:avLst/>
            </a:prstGeom>
            <a:noFill/>
          </p:spPr>
        </p:pic>
        <p:pic>
          <p:nvPicPr>
            <p:cNvPr id="1031" name="Picture 7" descr="C:\Users\Ania\AppData\Local\Microsoft\Windows\Temporary Internet Files\Content.IE5\OAWDX16O\MCj04260540000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215074" y="2000240"/>
              <a:ext cx="1357322" cy="1184146"/>
            </a:xfrm>
            <a:prstGeom prst="rect">
              <a:avLst/>
            </a:prstGeom>
            <a:noFill/>
          </p:spPr>
        </p:pic>
      </p:grpSp>
      <p:grpSp>
        <p:nvGrpSpPr>
          <p:cNvPr id="3" name="Grupa 16"/>
          <p:cNvGrpSpPr/>
          <p:nvPr/>
        </p:nvGrpSpPr>
        <p:grpSpPr>
          <a:xfrm>
            <a:off x="214282" y="1714488"/>
            <a:ext cx="3571900" cy="3429024"/>
            <a:chOff x="214282" y="1714488"/>
            <a:chExt cx="3571900" cy="3429024"/>
          </a:xfrm>
        </p:grpSpPr>
        <p:sp>
          <p:nvSpPr>
            <p:cNvPr id="21" name="Elipsa 20"/>
            <p:cNvSpPr/>
            <p:nvPr/>
          </p:nvSpPr>
          <p:spPr>
            <a:xfrm>
              <a:off x="214282" y="1714488"/>
              <a:ext cx="3571900" cy="3429024"/>
            </a:xfrm>
            <a:prstGeom prst="ellipse">
              <a:avLst/>
            </a:prstGeom>
            <a:solidFill>
              <a:srgbClr val="00B0F0">
                <a:alpha val="1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035" name="Picture 11" descr="C:\Users\Ania\AppData\Local\Microsoft\Windows\Temporary Internet Files\Content.IE5\W5ZL9O47\MCj04339410000[1]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143088" y="2214566"/>
              <a:ext cx="1500186" cy="1500186"/>
            </a:xfrm>
            <a:prstGeom prst="rect">
              <a:avLst/>
            </a:prstGeom>
            <a:noFill/>
          </p:spPr>
        </p:pic>
        <p:pic>
          <p:nvPicPr>
            <p:cNvPr id="1036" name="Picture 12" descr="C:\Users\Ania\AppData\Local\Microsoft\Windows\Temporary Internet Files\Content.IE5\BSUXU90K\MCj04339420000[1]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928674" y="1785938"/>
              <a:ext cx="1214434" cy="1214434"/>
            </a:xfrm>
            <a:prstGeom prst="rect">
              <a:avLst/>
            </a:prstGeom>
            <a:noFill/>
          </p:spPr>
        </p:pic>
        <p:pic>
          <p:nvPicPr>
            <p:cNvPr id="1037" name="Picture 13" descr="C:\Users\Ania\AppData\Local\Microsoft\Windows\Temporary Internet Files\Content.IE5\8EWSNOR3\MCj04339430000[1].pn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85766" y="3214686"/>
              <a:ext cx="1500186" cy="1500186"/>
            </a:xfrm>
            <a:prstGeom prst="rect">
              <a:avLst/>
            </a:prstGeom>
            <a:noFill/>
          </p:spPr>
        </p:pic>
      </p:grpSp>
      <p:grpSp>
        <p:nvGrpSpPr>
          <p:cNvPr id="4" name="Grupa 17"/>
          <p:cNvGrpSpPr/>
          <p:nvPr/>
        </p:nvGrpSpPr>
        <p:grpSpPr>
          <a:xfrm>
            <a:off x="3000364" y="3357562"/>
            <a:ext cx="3071834" cy="3000396"/>
            <a:chOff x="3000364" y="3357562"/>
            <a:chExt cx="3071834" cy="3000396"/>
          </a:xfrm>
        </p:grpSpPr>
        <p:sp>
          <p:nvSpPr>
            <p:cNvPr id="19" name="Elipsa 18"/>
            <p:cNvSpPr/>
            <p:nvPr/>
          </p:nvSpPr>
          <p:spPr>
            <a:xfrm>
              <a:off x="3000364" y="3357562"/>
              <a:ext cx="3071834" cy="3000396"/>
            </a:xfrm>
            <a:prstGeom prst="ellipse">
              <a:avLst/>
            </a:prstGeom>
            <a:solidFill>
              <a:srgbClr val="FFC000">
                <a:alpha val="10000"/>
              </a:srgb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038" name="Picture 14" descr="C:\Users\Ania\AppData\Local\Microsoft\Windows\Temporary Internet Files\Content.IE5\AY8GU7PR\MCj04326050000[1].png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786182" y="3743340"/>
              <a:ext cx="1828800" cy="1828800"/>
            </a:xfrm>
            <a:prstGeom prst="rect">
              <a:avLst/>
            </a:prstGeom>
            <a:noFill/>
          </p:spPr>
        </p:pic>
        <p:pic>
          <p:nvPicPr>
            <p:cNvPr id="1034" name="Picture 10" descr="C:\Users\Ania\AppData\Local\Microsoft\Windows\Temporary Internet Files\Content.IE5\GNRA8301\MCj04339200000[1].png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500442" y="4643446"/>
              <a:ext cx="1500186" cy="1500186"/>
            </a:xfrm>
            <a:prstGeom prst="rect">
              <a:avLst/>
            </a:prstGeom>
            <a:noFill/>
          </p:spPr>
        </p:pic>
      </p:grpSp>
      <p:sp>
        <p:nvSpPr>
          <p:cNvPr id="22" name="pole tekstowe 21"/>
          <p:cNvSpPr txBox="1"/>
          <p:nvPr/>
        </p:nvSpPr>
        <p:spPr>
          <a:xfrm>
            <a:off x="714348" y="4929198"/>
            <a:ext cx="825867" cy="369332"/>
          </a:xfrm>
          <a:prstGeom prst="rect">
            <a:avLst/>
          </a:prstGeom>
          <a:solidFill>
            <a:srgbClr val="2C484E"/>
          </a:solidFill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rgbClr val="00B0F0"/>
                </a:solidFill>
              </a:rPr>
              <a:t>klienci</a:t>
            </a:r>
            <a:endParaRPr lang="pl-PL" dirty="0">
              <a:solidFill>
                <a:srgbClr val="00B0F0"/>
              </a:solidFill>
            </a:endParaRPr>
          </a:p>
        </p:txBody>
      </p:sp>
      <p:sp>
        <p:nvSpPr>
          <p:cNvPr id="23" name="pole tekstowe 22"/>
          <p:cNvSpPr txBox="1"/>
          <p:nvPr/>
        </p:nvSpPr>
        <p:spPr>
          <a:xfrm>
            <a:off x="7786710" y="4857760"/>
            <a:ext cx="877163" cy="369332"/>
          </a:xfrm>
          <a:prstGeom prst="rect">
            <a:avLst/>
          </a:prstGeom>
          <a:solidFill>
            <a:srgbClr val="335339"/>
          </a:solidFill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rgbClr val="00B050"/>
                </a:solidFill>
              </a:rPr>
              <a:t>książki</a:t>
            </a: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24" name="pole tekstowe 23"/>
          <p:cNvSpPr txBox="1"/>
          <p:nvPr/>
        </p:nvSpPr>
        <p:spPr>
          <a:xfrm>
            <a:off x="5072066" y="5929330"/>
            <a:ext cx="1402948" cy="369332"/>
          </a:xfrm>
          <a:prstGeom prst="rect">
            <a:avLst/>
          </a:prstGeom>
          <a:solidFill>
            <a:srgbClr val="5E5730"/>
          </a:solidFill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rgbClr val="FFC000"/>
                </a:solidFill>
              </a:rPr>
              <a:t>zamówienia</a:t>
            </a:r>
            <a:endParaRPr lang="pl-PL" dirty="0">
              <a:solidFill>
                <a:srgbClr val="FFC000"/>
              </a:solidFill>
            </a:endParaRPr>
          </a:p>
        </p:txBody>
      </p:sp>
      <p:sp>
        <p:nvSpPr>
          <p:cNvPr id="27" name="pole tekstowe 26"/>
          <p:cNvSpPr txBox="1"/>
          <p:nvPr/>
        </p:nvSpPr>
        <p:spPr>
          <a:xfrm>
            <a:off x="214282" y="1571612"/>
            <a:ext cx="19816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l-PL" dirty="0" smtClean="0">
                <a:solidFill>
                  <a:srgbClr val="37CBFF"/>
                </a:solidFill>
              </a:rPr>
              <a:t> identyfikator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>
                <a:solidFill>
                  <a:srgbClr val="37CBFF"/>
                </a:solidFill>
              </a:rPr>
              <a:t> imię i nazwisko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>
                <a:solidFill>
                  <a:srgbClr val="37CBFF"/>
                </a:solidFill>
              </a:rPr>
              <a:t> adres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>
                <a:solidFill>
                  <a:srgbClr val="37CBFF"/>
                </a:solidFill>
              </a:rPr>
              <a:t> nr tel.</a:t>
            </a:r>
            <a:endParaRPr lang="pl-PL" dirty="0">
              <a:solidFill>
                <a:srgbClr val="37CBFF"/>
              </a:solidFill>
            </a:endParaRPr>
          </a:p>
        </p:txBody>
      </p:sp>
      <p:sp>
        <p:nvSpPr>
          <p:cNvPr id="28" name="pole tekstowe 27"/>
          <p:cNvSpPr txBox="1"/>
          <p:nvPr/>
        </p:nvSpPr>
        <p:spPr>
          <a:xfrm>
            <a:off x="6143636" y="1585729"/>
            <a:ext cx="15584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l-PL" dirty="0" smtClean="0">
                <a:solidFill>
                  <a:srgbClr val="66FF66"/>
                </a:solidFill>
              </a:rPr>
              <a:t> ISBN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>
                <a:solidFill>
                  <a:srgbClr val="66FF66"/>
                </a:solidFill>
              </a:rPr>
              <a:t> autor i tytuł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>
                <a:solidFill>
                  <a:srgbClr val="66FF66"/>
                </a:solidFill>
              </a:rPr>
              <a:t> cena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>
                <a:solidFill>
                  <a:srgbClr val="66FF66"/>
                </a:solidFill>
              </a:rPr>
              <a:t> opis</a:t>
            </a:r>
            <a:endParaRPr lang="pl-PL" dirty="0">
              <a:solidFill>
                <a:srgbClr val="66FF66"/>
              </a:solidFill>
            </a:endParaRPr>
          </a:p>
        </p:txBody>
      </p:sp>
      <p:sp>
        <p:nvSpPr>
          <p:cNvPr id="29" name="pole tekstowe 28"/>
          <p:cNvSpPr txBox="1"/>
          <p:nvPr/>
        </p:nvSpPr>
        <p:spPr>
          <a:xfrm>
            <a:off x="3357554" y="1585729"/>
            <a:ext cx="23663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l-PL" dirty="0" smtClean="0">
                <a:solidFill>
                  <a:srgbClr val="FFCD2F"/>
                </a:solidFill>
              </a:rPr>
              <a:t> numer zamówienia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>
                <a:solidFill>
                  <a:srgbClr val="FFCD2F"/>
                </a:solidFill>
              </a:rPr>
              <a:t> kto zamówił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>
                <a:solidFill>
                  <a:srgbClr val="FFCD2F"/>
                </a:solidFill>
              </a:rPr>
              <a:t> co zamówił i ile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>
                <a:solidFill>
                  <a:srgbClr val="FFCD2F"/>
                </a:solidFill>
              </a:rPr>
              <a:t> data</a:t>
            </a:r>
            <a:endParaRPr lang="pl-PL" dirty="0">
              <a:solidFill>
                <a:srgbClr val="FFCD2F"/>
              </a:solidFill>
            </a:endParaRPr>
          </a:p>
        </p:txBody>
      </p:sp>
      <p:graphicFrame>
        <p:nvGraphicFramePr>
          <p:cNvPr id="33" name="Symbol zastępczy zawartości 3"/>
          <p:cNvGraphicFramePr>
            <a:graphicFrameLocks/>
          </p:cNvGraphicFramePr>
          <p:nvPr/>
        </p:nvGraphicFramePr>
        <p:xfrm>
          <a:off x="285720" y="2928934"/>
          <a:ext cx="1500198" cy="15240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22252"/>
                <a:gridCol w="1277946"/>
              </a:tblGrid>
              <a:tr h="271464">
                <a:tc gridSpan="2">
                  <a:txBody>
                    <a:bodyPr/>
                    <a:lstStyle/>
                    <a:p>
                      <a:r>
                        <a:rPr lang="pl-PL" sz="1400" dirty="0" smtClean="0"/>
                        <a:t>klienci</a:t>
                      </a:r>
                      <a:endParaRPr lang="pl-PL" sz="14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271464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id_klient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1464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nazwisko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1464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ulica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1464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miejscowosc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4" name="Obraz 33" descr="images2.gi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06812" y="3297010"/>
            <a:ext cx="171450" cy="171450"/>
          </a:xfrm>
          <a:prstGeom prst="rect">
            <a:avLst/>
          </a:prstGeom>
        </p:spPr>
      </p:pic>
      <p:graphicFrame>
        <p:nvGraphicFramePr>
          <p:cNvPr id="35" name="Symbol zastępczy zawartości 3"/>
          <p:cNvGraphicFramePr>
            <a:graphicFrameLocks/>
          </p:cNvGraphicFramePr>
          <p:nvPr/>
        </p:nvGraphicFramePr>
        <p:xfrm>
          <a:off x="6286512" y="2928934"/>
          <a:ext cx="1571636" cy="18288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70856"/>
                <a:gridCol w="1300780"/>
              </a:tblGrid>
              <a:tr h="226220">
                <a:tc gridSpan="2">
                  <a:txBody>
                    <a:bodyPr/>
                    <a:lstStyle/>
                    <a:p>
                      <a:r>
                        <a:rPr lang="pl-PL" sz="1400" dirty="0" err="1" smtClean="0"/>
                        <a:t>ksiazki</a:t>
                      </a:r>
                      <a:endParaRPr lang="pl-PL" sz="14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isbn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autor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tytul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cena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6" name="Obraz 35" descr="images2.gi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339467" y="3368713"/>
            <a:ext cx="171450" cy="171450"/>
          </a:xfrm>
          <a:prstGeom prst="rect">
            <a:avLst/>
          </a:prstGeom>
        </p:spPr>
      </p:pic>
      <p:sp>
        <p:nvSpPr>
          <p:cNvPr id="37" name="pole tekstowe 36"/>
          <p:cNvSpPr txBox="1"/>
          <p:nvPr/>
        </p:nvSpPr>
        <p:spPr>
          <a:xfrm>
            <a:off x="6561113" y="4478545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>
                <a:solidFill>
                  <a:schemeClr val="bg1"/>
                </a:solidFill>
              </a:rPr>
              <a:t>opis</a:t>
            </a:r>
            <a:endParaRPr lang="pl-PL" sz="1400" dirty="0">
              <a:solidFill>
                <a:schemeClr val="bg1"/>
              </a:solidFill>
            </a:endParaRPr>
          </a:p>
        </p:txBody>
      </p:sp>
      <p:graphicFrame>
        <p:nvGraphicFramePr>
          <p:cNvPr id="38" name="Symbol zastępczy zawartości 3"/>
          <p:cNvGraphicFramePr>
            <a:graphicFrameLocks/>
          </p:cNvGraphicFramePr>
          <p:nvPr/>
        </p:nvGraphicFramePr>
        <p:xfrm>
          <a:off x="285720" y="4929198"/>
          <a:ext cx="4929222" cy="12192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311993"/>
                <a:gridCol w="1527268"/>
                <a:gridCol w="1692121"/>
                <a:gridCol w="1397840"/>
              </a:tblGrid>
              <a:tr h="303612">
                <a:tc gridSpan="4">
                  <a:txBody>
                    <a:bodyPr/>
                    <a:lstStyle/>
                    <a:p>
                      <a:r>
                        <a:rPr lang="pl-PL" sz="1400" dirty="0" smtClean="0"/>
                        <a:t>Klienci</a:t>
                      </a:r>
                      <a:endParaRPr lang="pl-PL" sz="14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03612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1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Jankowski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Boczna 10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Jankowo</a:t>
                      </a:r>
                      <a:endParaRPr lang="pl-PL" sz="1400" dirty="0"/>
                    </a:p>
                  </a:txBody>
                  <a:tcPr/>
                </a:tc>
              </a:tr>
              <a:tr h="303612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2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Adamska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Sportowa 5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Adamowo</a:t>
                      </a:r>
                      <a:endParaRPr lang="pl-PL" sz="1400" dirty="0"/>
                    </a:p>
                  </a:txBody>
                  <a:tcPr/>
                </a:tc>
              </a:tr>
              <a:tr h="303612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3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Kowalski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Sosnowa 2/24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Wrocław</a:t>
                      </a:r>
                      <a:endParaRPr lang="pl-PL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9" name="Symbol zastępczy zawartości 3"/>
          <p:cNvGraphicFramePr>
            <a:graphicFrameLocks/>
          </p:cNvGraphicFramePr>
          <p:nvPr/>
        </p:nvGraphicFramePr>
        <p:xfrm>
          <a:off x="285720" y="5000636"/>
          <a:ext cx="8715467" cy="1706834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843463"/>
                <a:gridCol w="984004"/>
                <a:gridCol w="1616579"/>
                <a:gridCol w="562288"/>
                <a:gridCol w="4709133"/>
              </a:tblGrid>
              <a:tr h="280936">
                <a:tc gridSpan="5">
                  <a:txBody>
                    <a:bodyPr/>
                    <a:lstStyle/>
                    <a:p>
                      <a:r>
                        <a:rPr lang="pl-PL" sz="1200" dirty="0" err="1" smtClean="0"/>
                        <a:t>ksiazki</a:t>
                      </a:r>
                      <a:endParaRPr lang="pl-PL" sz="12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04882"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P-456-22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err="1" smtClean="0"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pl-PL" sz="1200" dirty="0" err="1" smtClean="0">
                          <a:latin typeface="Arial" pitchFamily="34" charset="0"/>
                          <a:cs typeface="Arial" pitchFamily="34" charset="0"/>
                        </a:rPr>
                        <a:t>Petzold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Programowanie  MS Windows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105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To kolejne wydanie znakomitego podręcznika Charlesa </a:t>
                      </a:r>
                      <a:r>
                        <a:rPr lang="pl-PL" sz="1200" dirty="0" err="1" smtClean="0">
                          <a:latin typeface="Arial" pitchFamily="34" charset="0"/>
                          <a:cs typeface="Arial" pitchFamily="34" charset="0"/>
                        </a:rPr>
                        <a:t>Petzolda</a:t>
                      </a:r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 Programowanie Windows - tym razem w języku C#. </a:t>
                      </a:r>
                    </a:p>
                  </a:txBody>
                  <a:tcPr/>
                </a:tc>
              </a:tr>
              <a:tr h="280936"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P-567-33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S.C. Perry</a:t>
                      </a:r>
                      <a:endParaRPr lang="pl-PL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C# i .NET</a:t>
                      </a:r>
                      <a:endParaRPr lang="pl-PL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5432"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P-345-22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L. Ullman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err="1">
                          <a:latin typeface="Arial" pitchFamily="34" charset="0"/>
                          <a:cs typeface="Arial" pitchFamily="34" charset="0"/>
                        </a:rPr>
                        <a:t>MySQL</a:t>
                      </a:r>
                      <a:r>
                        <a:rPr lang="pl-PL" sz="1200" dirty="0">
                          <a:latin typeface="Arial" pitchFamily="34" charset="0"/>
                          <a:cs typeface="Arial" pitchFamily="34" charset="0"/>
                        </a:rPr>
                        <a:t>. Szybki start.</a:t>
                      </a:r>
                      <a:endParaRPr lang="pl-PL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57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err="1" smtClean="0">
                          <a:latin typeface="Arial" pitchFamily="34" charset="0"/>
                          <a:cs typeface="Arial" pitchFamily="34" charset="0"/>
                        </a:rPr>
                        <a:t>MySQL</a:t>
                      </a:r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 to system zarządzania bazami danych, dostępny na licencji </a:t>
                      </a:r>
                      <a:r>
                        <a:rPr lang="pl-PL" sz="1200" dirty="0" err="1" smtClean="0">
                          <a:latin typeface="Arial" pitchFamily="34" charset="0"/>
                          <a:cs typeface="Arial" pitchFamily="34" charset="0"/>
                        </a:rPr>
                        <a:t>open-source</a:t>
                      </a:r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. Swoimi możliwościami nie ustępuje w niczym potężnym komercyjnym systemom.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upa 47"/>
          <p:cNvGrpSpPr/>
          <p:nvPr/>
        </p:nvGrpSpPr>
        <p:grpSpPr>
          <a:xfrm>
            <a:off x="4357686" y="4643446"/>
            <a:ext cx="4572032" cy="2071702"/>
            <a:chOff x="4357686" y="4643446"/>
            <a:chExt cx="4572032" cy="2071702"/>
          </a:xfrm>
        </p:grpSpPr>
        <p:grpSp>
          <p:nvGrpSpPr>
            <p:cNvPr id="6" name="Grupa 42"/>
            <p:cNvGrpSpPr/>
            <p:nvPr/>
          </p:nvGrpSpPr>
          <p:grpSpPr>
            <a:xfrm>
              <a:off x="4357686" y="5143512"/>
              <a:ext cx="4572032" cy="1571636"/>
              <a:chOff x="4357686" y="5143512"/>
              <a:chExt cx="4572032" cy="1571636"/>
            </a:xfrm>
          </p:grpSpPr>
          <p:sp>
            <p:nvSpPr>
              <p:cNvPr id="40" name="Prostokąt zaokrąglony 39"/>
              <p:cNvSpPr/>
              <p:nvPr/>
            </p:nvSpPr>
            <p:spPr>
              <a:xfrm>
                <a:off x="4357686" y="5143512"/>
                <a:ext cx="4572032" cy="1571636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41" name="pole tekstowe 40"/>
              <p:cNvSpPr txBox="1"/>
              <p:nvPr/>
            </p:nvSpPr>
            <p:spPr>
              <a:xfrm>
                <a:off x="5451558" y="5703865"/>
                <a:ext cx="23230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2400" b="1" dirty="0" smtClean="0">
                    <a:solidFill>
                      <a:srgbClr val="FF0000"/>
                    </a:solidFill>
                  </a:rPr>
                  <a:t>NIE WYDAJNE</a:t>
                </a:r>
                <a:endParaRPr lang="pl-PL" sz="2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2" name="Znak zakazu 41"/>
              <p:cNvSpPr/>
              <p:nvPr/>
            </p:nvSpPr>
            <p:spPr>
              <a:xfrm>
                <a:off x="5786446" y="5286388"/>
                <a:ext cx="1571636" cy="1357322"/>
              </a:xfrm>
              <a:prstGeom prst="noSmoking">
                <a:avLst/>
              </a:prstGeom>
              <a:solidFill>
                <a:srgbClr val="FF0000">
                  <a:alpha val="30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45" name="Łącznik prosty 44"/>
            <p:cNvCxnSpPr/>
            <p:nvPr/>
          </p:nvCxnSpPr>
          <p:spPr>
            <a:xfrm rot="10800000">
              <a:off x="6072198" y="4643446"/>
              <a:ext cx="1928826" cy="15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9" name="Symbol zastępczy zawartości 3"/>
          <p:cNvGraphicFramePr>
            <a:graphicFrameLocks/>
          </p:cNvGraphicFramePr>
          <p:nvPr/>
        </p:nvGraphicFramePr>
        <p:xfrm>
          <a:off x="285689" y="5286388"/>
          <a:ext cx="4286311" cy="1349644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843463"/>
                <a:gridCol w="984004"/>
                <a:gridCol w="1616579"/>
                <a:gridCol w="562288"/>
                <a:gridCol w="279977"/>
              </a:tblGrid>
              <a:tr h="280936">
                <a:tc gridSpan="5">
                  <a:txBody>
                    <a:bodyPr/>
                    <a:lstStyle/>
                    <a:p>
                      <a:r>
                        <a:rPr lang="pl-PL" sz="1200" dirty="0" err="1" smtClean="0"/>
                        <a:t>ksiazki</a:t>
                      </a:r>
                      <a:endParaRPr lang="pl-PL" sz="12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04882"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P-456-22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err="1" smtClean="0"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pl-PL" sz="1200" dirty="0" err="1" smtClean="0">
                          <a:latin typeface="Arial" pitchFamily="34" charset="0"/>
                          <a:cs typeface="Arial" pitchFamily="34" charset="0"/>
                        </a:rPr>
                        <a:t>Petzold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Programowanie  MS Windows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105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280936"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P-567-33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S.C. Perry</a:t>
                      </a:r>
                      <a:endParaRPr lang="pl-PL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C# i .NET</a:t>
                      </a:r>
                      <a:endParaRPr lang="pl-PL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2890"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P-345-22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L. Ullman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err="1">
                          <a:latin typeface="Arial" pitchFamily="34" charset="0"/>
                          <a:cs typeface="Arial" pitchFamily="34" charset="0"/>
                        </a:rPr>
                        <a:t>MySQL</a:t>
                      </a:r>
                      <a:r>
                        <a:rPr lang="pl-PL" sz="1200" dirty="0">
                          <a:latin typeface="Arial" pitchFamily="34" charset="0"/>
                          <a:cs typeface="Arial" pitchFamily="34" charset="0"/>
                        </a:rPr>
                        <a:t>. Szybki start.</a:t>
                      </a:r>
                      <a:endParaRPr lang="pl-PL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57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0" name="Symbol zastępczy zawartości 3"/>
          <p:cNvGraphicFramePr>
            <a:graphicFrameLocks/>
          </p:cNvGraphicFramePr>
          <p:nvPr/>
        </p:nvGraphicFramePr>
        <p:xfrm>
          <a:off x="4857752" y="5357826"/>
          <a:ext cx="4144514" cy="1243018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08280"/>
                <a:gridCol w="3936234"/>
              </a:tblGrid>
              <a:tr h="280936">
                <a:tc gridSpan="2">
                  <a:txBody>
                    <a:bodyPr/>
                    <a:lstStyle/>
                    <a:p>
                      <a:r>
                        <a:rPr lang="pl-PL" sz="1200" dirty="0" smtClean="0"/>
                        <a:t>opisy</a:t>
                      </a:r>
                      <a:endParaRPr lang="pl-PL" sz="12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04882"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To kolejne wydanie znakomitego podręcznika Charlesa </a:t>
                      </a:r>
                      <a:r>
                        <a:rPr lang="pl-PL" sz="1200" dirty="0" err="1" smtClean="0">
                          <a:latin typeface="Arial" pitchFamily="34" charset="0"/>
                          <a:cs typeface="Arial" pitchFamily="34" charset="0"/>
                        </a:rPr>
                        <a:t>Petzolda</a:t>
                      </a:r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 Programowanie Windows – tym …</a:t>
                      </a:r>
                    </a:p>
                  </a:txBody>
                  <a:tcPr/>
                </a:tc>
              </a:tr>
              <a:tr h="280936"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err="1" smtClean="0">
                          <a:latin typeface="Arial" pitchFamily="34" charset="0"/>
                          <a:cs typeface="Arial" pitchFamily="34" charset="0"/>
                        </a:rPr>
                        <a:t>MySQL</a:t>
                      </a:r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 to system zarządzania bazami danych, dostępny na licencji </a:t>
                      </a:r>
                      <a:r>
                        <a:rPr lang="pl-PL" sz="1200" dirty="0" err="1" smtClean="0">
                          <a:latin typeface="Arial" pitchFamily="34" charset="0"/>
                          <a:cs typeface="Arial" pitchFamily="34" charset="0"/>
                        </a:rPr>
                        <a:t>open-source</a:t>
                      </a:r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. Swoimi</a:t>
                      </a:r>
                      <a:r>
                        <a:rPr lang="pl-PL" sz="1200" baseline="0" dirty="0" smtClean="0">
                          <a:latin typeface="Arial" pitchFamily="34" charset="0"/>
                          <a:cs typeface="Arial" pitchFamily="34" charset="0"/>
                        </a:rPr>
                        <a:t> …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1" name="Symbol zastępczy zawartości 3"/>
          <p:cNvGraphicFramePr>
            <a:graphicFrameLocks/>
          </p:cNvGraphicFramePr>
          <p:nvPr/>
        </p:nvGraphicFramePr>
        <p:xfrm>
          <a:off x="7429520" y="3929066"/>
          <a:ext cx="1571636" cy="9144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70856"/>
                <a:gridCol w="1300780"/>
              </a:tblGrid>
              <a:tr h="226220">
                <a:tc gridSpan="2">
                  <a:txBody>
                    <a:bodyPr/>
                    <a:lstStyle/>
                    <a:p>
                      <a:r>
                        <a:rPr lang="pl-PL" sz="1400" dirty="0" smtClean="0"/>
                        <a:t>opisy</a:t>
                      </a:r>
                      <a:endParaRPr lang="pl-PL" sz="14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id_opis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latin typeface="Arial" pitchFamily="34" charset="0"/>
                          <a:cs typeface="Arial" pitchFamily="34" charset="0"/>
                        </a:rPr>
                        <a:t>opis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2" name="Obraz 51" descr="images2.gi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490072" y="4297142"/>
            <a:ext cx="171450" cy="171450"/>
          </a:xfrm>
          <a:prstGeom prst="rect">
            <a:avLst/>
          </a:prstGeom>
        </p:spPr>
      </p:pic>
      <p:sp>
        <p:nvSpPr>
          <p:cNvPr id="53" name="pole tekstowe 52"/>
          <p:cNvSpPr txBox="1"/>
          <p:nvPr/>
        </p:nvSpPr>
        <p:spPr>
          <a:xfrm>
            <a:off x="6572264" y="4478545"/>
            <a:ext cx="752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 smtClean="0">
                <a:solidFill>
                  <a:schemeClr val="bg1"/>
                </a:solidFill>
              </a:rPr>
              <a:t>id_opis</a:t>
            </a:r>
            <a:endParaRPr lang="pl-PL" sz="1400" dirty="0">
              <a:solidFill>
                <a:schemeClr val="bg1"/>
              </a:solidFill>
            </a:endParaRPr>
          </a:p>
        </p:txBody>
      </p:sp>
      <p:sp>
        <p:nvSpPr>
          <p:cNvPr id="54" name="pole tekstowe 53"/>
          <p:cNvSpPr txBox="1"/>
          <p:nvPr/>
        </p:nvSpPr>
        <p:spPr>
          <a:xfrm>
            <a:off x="6165408" y="4775436"/>
            <a:ext cx="12186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b="1" dirty="0" smtClean="0">
                <a:solidFill>
                  <a:srgbClr val="FF0000"/>
                </a:solidFill>
              </a:rPr>
              <a:t>Relacja 1 - 1</a:t>
            </a:r>
            <a:endParaRPr lang="pl-PL" sz="1400" b="1" dirty="0">
              <a:solidFill>
                <a:srgbClr val="FF0000"/>
              </a:solidFill>
            </a:endParaRPr>
          </a:p>
        </p:txBody>
      </p:sp>
      <p:pic>
        <p:nvPicPr>
          <p:cNvPr id="59" name="Obraz 58" descr="images2.gi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336178" y="4550236"/>
            <a:ext cx="171450" cy="171450"/>
          </a:xfrm>
          <a:prstGeom prst="rect">
            <a:avLst/>
          </a:prstGeom>
        </p:spPr>
      </p:pic>
      <p:sp>
        <p:nvSpPr>
          <p:cNvPr id="60" name="Elipsa 59"/>
          <p:cNvSpPr/>
          <p:nvPr/>
        </p:nvSpPr>
        <p:spPr>
          <a:xfrm>
            <a:off x="6314406" y="4511456"/>
            <a:ext cx="214314" cy="214314"/>
          </a:xfrm>
          <a:prstGeom prst="ellipse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2" name="Łącznik zakrzywiony 61"/>
          <p:cNvCxnSpPr>
            <a:stCxn id="52" idx="1"/>
            <a:endCxn id="60" idx="0"/>
          </p:cNvCxnSpPr>
          <p:nvPr/>
        </p:nvCxnSpPr>
        <p:spPr>
          <a:xfrm rot="10800000" flipV="1">
            <a:off x="6421564" y="4382866"/>
            <a:ext cx="1068509" cy="128589"/>
          </a:xfrm>
          <a:prstGeom prst="curvedConnector2">
            <a:avLst/>
          </a:prstGeom>
          <a:ln w="127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a 73"/>
          <p:cNvGrpSpPr/>
          <p:nvPr/>
        </p:nvGrpSpPr>
        <p:grpSpPr>
          <a:xfrm>
            <a:off x="4500562" y="5715016"/>
            <a:ext cx="428628" cy="785818"/>
            <a:chOff x="4500562" y="5715016"/>
            <a:chExt cx="428628" cy="785818"/>
          </a:xfrm>
        </p:grpSpPr>
        <p:cxnSp>
          <p:nvCxnSpPr>
            <p:cNvPr id="68" name="Łącznik zakrzywiony 67"/>
            <p:cNvCxnSpPr/>
            <p:nvPr/>
          </p:nvCxnSpPr>
          <p:spPr>
            <a:xfrm rot="10800000">
              <a:off x="4500562" y="5715016"/>
              <a:ext cx="428628" cy="73026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Łącznik zakrzywiony 68"/>
            <p:cNvCxnSpPr/>
            <p:nvPr/>
          </p:nvCxnSpPr>
          <p:spPr>
            <a:xfrm rot="10800000" flipV="1">
              <a:off x="4500562" y="6286520"/>
              <a:ext cx="428628" cy="214314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8" name="Symbol zastępczy zawartości 3"/>
          <p:cNvGraphicFramePr>
            <a:graphicFrameLocks/>
          </p:cNvGraphicFramePr>
          <p:nvPr/>
        </p:nvGraphicFramePr>
        <p:xfrm>
          <a:off x="3428992" y="2857496"/>
          <a:ext cx="1571636" cy="18288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70856"/>
                <a:gridCol w="1300780"/>
              </a:tblGrid>
              <a:tr h="226220">
                <a:tc gridSpan="2">
                  <a:txBody>
                    <a:bodyPr/>
                    <a:lstStyle/>
                    <a:p>
                      <a:r>
                        <a:rPr lang="pl-PL" sz="1400" dirty="0" err="1" smtClean="0"/>
                        <a:t>zamowienia</a:t>
                      </a:r>
                      <a:endParaRPr lang="pl-PL" sz="14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>
                          <a:latin typeface="Arial" pitchFamily="34" charset="0"/>
                          <a:cs typeface="Arial" pitchFamily="34" charset="0"/>
                        </a:rPr>
                        <a:t>nr_zam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id_klient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isbn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ilosc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latin typeface="Arial" pitchFamily="34" charset="0"/>
                          <a:cs typeface="Arial" pitchFamily="34" charset="0"/>
                        </a:rPr>
                        <a:t>data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5" name="Obraz 54" descr="images2.gi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489544" y="3225572"/>
            <a:ext cx="171450" cy="171450"/>
          </a:xfrm>
          <a:prstGeom prst="rect">
            <a:avLst/>
          </a:prstGeom>
        </p:spPr>
      </p:pic>
      <p:pic>
        <p:nvPicPr>
          <p:cNvPr id="56" name="Obraz 55" descr="images2.gi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489544" y="3539218"/>
            <a:ext cx="171450" cy="171450"/>
          </a:xfrm>
          <a:prstGeom prst="rect">
            <a:avLst/>
          </a:prstGeom>
        </p:spPr>
      </p:pic>
      <p:sp>
        <p:nvSpPr>
          <p:cNvPr id="57" name="Elipsa 56"/>
          <p:cNvSpPr/>
          <p:nvPr/>
        </p:nvSpPr>
        <p:spPr>
          <a:xfrm>
            <a:off x="3456886" y="3511324"/>
            <a:ext cx="214314" cy="214314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8" name="Elipsa 57"/>
          <p:cNvSpPr/>
          <p:nvPr/>
        </p:nvSpPr>
        <p:spPr>
          <a:xfrm>
            <a:off x="3461650" y="3807962"/>
            <a:ext cx="214314" cy="214314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63" name="Obraz 62" descr="images2.gi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489544" y="3857628"/>
            <a:ext cx="171450" cy="171450"/>
          </a:xfrm>
          <a:prstGeom prst="rect">
            <a:avLst/>
          </a:prstGeom>
        </p:spPr>
      </p:pic>
      <p:graphicFrame>
        <p:nvGraphicFramePr>
          <p:cNvPr id="65" name="Symbol zastępczy zawartości 3"/>
          <p:cNvGraphicFramePr>
            <a:graphicFrameLocks/>
          </p:cNvGraphicFramePr>
          <p:nvPr/>
        </p:nvGraphicFramePr>
        <p:xfrm>
          <a:off x="285720" y="5008314"/>
          <a:ext cx="3205217" cy="112765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81729"/>
                <a:gridCol w="392151"/>
                <a:gridCol w="1019593"/>
                <a:gridCol w="392151"/>
                <a:gridCol w="1019593"/>
              </a:tblGrid>
              <a:tr h="280936">
                <a:tc gridSpan="5">
                  <a:txBody>
                    <a:bodyPr/>
                    <a:lstStyle/>
                    <a:p>
                      <a:r>
                        <a:rPr lang="pl-PL" sz="1200" dirty="0" err="1" smtClean="0"/>
                        <a:t>zamowienia</a:t>
                      </a:r>
                      <a:endParaRPr lang="pl-PL" sz="12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82890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P-456-22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2008-03-04</a:t>
                      </a:r>
                    </a:p>
                  </a:txBody>
                  <a:tcPr/>
                </a:tc>
              </a:tr>
              <a:tr h="280936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3</a:t>
                      </a:r>
                      <a:endParaRPr lang="pl-PL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P-567-33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2008-03-08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2890"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pl-PL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P-345-22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pl-PL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2008-03-12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8" name="Grupa 83"/>
          <p:cNvGrpSpPr/>
          <p:nvPr/>
        </p:nvGrpSpPr>
        <p:grpSpPr>
          <a:xfrm>
            <a:off x="392537" y="3214686"/>
            <a:ext cx="6032655" cy="642943"/>
            <a:chOff x="392537" y="3214686"/>
            <a:chExt cx="6032655" cy="642943"/>
          </a:xfrm>
        </p:grpSpPr>
        <p:sp>
          <p:nvSpPr>
            <p:cNvPr id="67" name="pole tekstowe 66"/>
            <p:cNvSpPr txBox="1"/>
            <p:nvPr/>
          </p:nvSpPr>
          <p:spPr>
            <a:xfrm>
              <a:off x="1500166" y="3214686"/>
              <a:ext cx="13260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b="1" dirty="0" smtClean="0">
                  <a:solidFill>
                    <a:srgbClr val="FF0000"/>
                  </a:solidFill>
                </a:rPr>
                <a:t>Relacja 1- n</a:t>
              </a:r>
              <a:endParaRPr lang="pl-PL" sz="1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1" name="Łącznik zakrzywiony 70"/>
            <p:cNvCxnSpPr>
              <a:stCxn id="56" idx="0"/>
              <a:endCxn id="34" idx="0"/>
            </p:cNvCxnSpPr>
            <p:nvPr/>
          </p:nvCxnSpPr>
          <p:spPr>
            <a:xfrm rot="16200000" flipV="1">
              <a:off x="1862799" y="1826748"/>
              <a:ext cx="242208" cy="3182732"/>
            </a:xfrm>
            <a:prstGeom prst="curvedConnector3">
              <a:avLst>
                <a:gd name="adj1" fmla="val 171910"/>
              </a:avLst>
            </a:prstGeom>
            <a:ln w="127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Łącznik zakrzywiony 80"/>
            <p:cNvCxnSpPr>
              <a:stCxn id="63" idx="0"/>
              <a:endCxn id="36" idx="0"/>
            </p:cNvCxnSpPr>
            <p:nvPr/>
          </p:nvCxnSpPr>
          <p:spPr>
            <a:xfrm rot="5400000" flipH="1" flipV="1">
              <a:off x="4755773" y="2188210"/>
              <a:ext cx="488915" cy="2849923"/>
            </a:xfrm>
            <a:prstGeom prst="curvedConnector3">
              <a:avLst>
                <a:gd name="adj1" fmla="val 146757"/>
              </a:avLst>
            </a:prstGeom>
            <a:ln w="127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pole tekstowe 82"/>
            <p:cNvSpPr txBox="1"/>
            <p:nvPr/>
          </p:nvSpPr>
          <p:spPr>
            <a:xfrm>
              <a:off x="4714876" y="3357562"/>
              <a:ext cx="13260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b="1" dirty="0" smtClean="0">
                  <a:solidFill>
                    <a:srgbClr val="FF0000"/>
                  </a:solidFill>
                </a:rPr>
                <a:t>Relacja 1- n</a:t>
              </a:r>
              <a:endParaRPr lang="pl-PL" sz="1600" b="1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85" name="Symbol zastępczy zawartości 3"/>
          <p:cNvGraphicFramePr>
            <a:graphicFrameLocks/>
          </p:cNvGraphicFramePr>
          <p:nvPr/>
        </p:nvGraphicFramePr>
        <p:xfrm>
          <a:off x="4357718" y="5214950"/>
          <a:ext cx="2214546" cy="1143008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843463"/>
                <a:gridCol w="984004"/>
                <a:gridCol w="387079"/>
              </a:tblGrid>
              <a:tr h="280936">
                <a:tc gridSpan="3">
                  <a:txBody>
                    <a:bodyPr/>
                    <a:lstStyle/>
                    <a:p>
                      <a:r>
                        <a:rPr lang="pl-PL" sz="1200" dirty="0" err="1" smtClean="0"/>
                        <a:t>ksiazki</a:t>
                      </a:r>
                      <a:endParaRPr lang="pl-PL" sz="12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290568"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P-456-22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err="1" smtClean="0"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pl-PL" sz="1200" dirty="0" err="1" smtClean="0">
                          <a:latin typeface="Arial" pitchFamily="34" charset="0"/>
                          <a:cs typeface="Arial" pitchFamily="34" charset="0"/>
                        </a:rPr>
                        <a:t>Petzold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0936"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P-567-33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S.C. Perry</a:t>
                      </a:r>
                      <a:endParaRPr lang="pl-PL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pl-PL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90568"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P-345-22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L. Ullman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pl-PL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7" name="Symbol zastępczy zawartości 3"/>
          <p:cNvGraphicFramePr>
            <a:graphicFrameLocks/>
          </p:cNvGraphicFramePr>
          <p:nvPr/>
        </p:nvGraphicFramePr>
        <p:xfrm>
          <a:off x="6929454" y="5214950"/>
          <a:ext cx="1857388" cy="12192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311993"/>
                <a:gridCol w="1116767"/>
                <a:gridCol w="428628"/>
              </a:tblGrid>
              <a:tr h="303612">
                <a:tc gridSpan="3">
                  <a:txBody>
                    <a:bodyPr/>
                    <a:lstStyle/>
                    <a:p>
                      <a:r>
                        <a:rPr lang="pl-PL" sz="1400" dirty="0" smtClean="0"/>
                        <a:t>klienci</a:t>
                      </a:r>
                      <a:endParaRPr lang="pl-PL" sz="14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195266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1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Jankowski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…</a:t>
                      </a:r>
                      <a:endParaRPr lang="pl-PL" sz="1400" dirty="0"/>
                    </a:p>
                  </a:txBody>
                  <a:tcPr/>
                </a:tc>
              </a:tr>
              <a:tr h="303612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2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Adamska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…</a:t>
                      </a:r>
                      <a:endParaRPr lang="pl-PL" sz="1400" dirty="0"/>
                    </a:p>
                  </a:txBody>
                  <a:tcPr/>
                </a:tc>
              </a:tr>
              <a:tr h="303612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3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Kowalski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…</a:t>
                      </a:r>
                      <a:endParaRPr lang="pl-PL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4" name="Dowolny kształt 93"/>
          <p:cNvSpPr/>
          <p:nvPr/>
        </p:nvSpPr>
        <p:spPr>
          <a:xfrm>
            <a:off x="903514" y="5012872"/>
            <a:ext cx="6097378" cy="630705"/>
          </a:xfrm>
          <a:custGeom>
            <a:avLst/>
            <a:gdLst>
              <a:gd name="connsiteX0" fmla="*/ 0 w 5845629"/>
              <a:gd name="connsiteY0" fmla="*/ 451757 h 669471"/>
              <a:gd name="connsiteX1" fmla="*/ 2797629 w 5845629"/>
              <a:gd name="connsiteY1" fmla="*/ 114300 h 669471"/>
              <a:gd name="connsiteX2" fmla="*/ 4506686 w 5845629"/>
              <a:gd name="connsiteY2" fmla="*/ 92528 h 669471"/>
              <a:gd name="connsiteX3" fmla="*/ 5845629 w 5845629"/>
              <a:gd name="connsiteY3" fmla="*/ 669471 h 669471"/>
              <a:gd name="connsiteX0" fmla="*/ 0 w 5845629"/>
              <a:gd name="connsiteY0" fmla="*/ 451757 h 669471"/>
              <a:gd name="connsiteX1" fmla="*/ 2011779 w 5845629"/>
              <a:gd name="connsiteY1" fmla="*/ 114300 h 669471"/>
              <a:gd name="connsiteX2" fmla="*/ 4506686 w 5845629"/>
              <a:gd name="connsiteY2" fmla="*/ 92528 h 669471"/>
              <a:gd name="connsiteX3" fmla="*/ 5845629 w 5845629"/>
              <a:gd name="connsiteY3" fmla="*/ 669471 h 669471"/>
              <a:gd name="connsiteX0" fmla="*/ 0 w 5845629"/>
              <a:gd name="connsiteY0" fmla="*/ 451757 h 669471"/>
              <a:gd name="connsiteX1" fmla="*/ 2011779 w 5845629"/>
              <a:gd name="connsiteY1" fmla="*/ 114300 h 669471"/>
              <a:gd name="connsiteX2" fmla="*/ 4506686 w 5845629"/>
              <a:gd name="connsiteY2" fmla="*/ 92528 h 669471"/>
              <a:gd name="connsiteX3" fmla="*/ 5845629 w 5845629"/>
              <a:gd name="connsiteY3" fmla="*/ 669471 h 669471"/>
              <a:gd name="connsiteX0" fmla="*/ 0 w 5845629"/>
              <a:gd name="connsiteY0" fmla="*/ 397328 h 615042"/>
              <a:gd name="connsiteX1" fmla="*/ 2011779 w 5845629"/>
              <a:gd name="connsiteY1" fmla="*/ 59871 h 615042"/>
              <a:gd name="connsiteX2" fmla="*/ 4292340 w 5845629"/>
              <a:gd name="connsiteY2" fmla="*/ 180951 h 615042"/>
              <a:gd name="connsiteX3" fmla="*/ 5845629 w 5845629"/>
              <a:gd name="connsiteY3" fmla="*/ 615042 h 615042"/>
              <a:gd name="connsiteX0" fmla="*/ 0 w 5845629"/>
              <a:gd name="connsiteY0" fmla="*/ 397328 h 615042"/>
              <a:gd name="connsiteX1" fmla="*/ 2011779 w 5845629"/>
              <a:gd name="connsiteY1" fmla="*/ 59871 h 615042"/>
              <a:gd name="connsiteX2" fmla="*/ 4292340 w 5845629"/>
              <a:gd name="connsiteY2" fmla="*/ 180951 h 615042"/>
              <a:gd name="connsiteX3" fmla="*/ 5845629 w 5845629"/>
              <a:gd name="connsiteY3" fmla="*/ 615042 h 615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45629" h="615042">
                <a:moveTo>
                  <a:pt x="0" y="397328"/>
                </a:moveTo>
                <a:cubicBezTo>
                  <a:pt x="966806" y="77547"/>
                  <a:pt x="935471" y="92517"/>
                  <a:pt x="2011779" y="59871"/>
                </a:cubicBezTo>
                <a:cubicBezTo>
                  <a:pt x="2762893" y="0"/>
                  <a:pt x="3653365" y="88423"/>
                  <a:pt x="4292340" y="180951"/>
                </a:cubicBezTo>
                <a:cubicBezTo>
                  <a:pt x="4931315" y="273479"/>
                  <a:pt x="5430157" y="372834"/>
                  <a:pt x="5845629" y="615042"/>
                </a:cubicBezTo>
              </a:path>
            </a:pathLst>
          </a:custGeom>
          <a:ln w="158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7" name="Dowolny kształt 96"/>
          <p:cNvSpPr/>
          <p:nvPr/>
        </p:nvSpPr>
        <p:spPr>
          <a:xfrm>
            <a:off x="1828800" y="5442857"/>
            <a:ext cx="2528886" cy="200721"/>
          </a:xfrm>
          <a:custGeom>
            <a:avLst/>
            <a:gdLst>
              <a:gd name="connsiteX0" fmla="*/ 0 w 2209800"/>
              <a:gd name="connsiteY0" fmla="*/ 0 h 185057"/>
              <a:gd name="connsiteX1" fmla="*/ 1110343 w 2209800"/>
              <a:gd name="connsiteY1" fmla="*/ 119743 h 185057"/>
              <a:gd name="connsiteX2" fmla="*/ 2209800 w 2209800"/>
              <a:gd name="connsiteY2" fmla="*/ 185057 h 185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09800" h="185057">
                <a:moveTo>
                  <a:pt x="0" y="0"/>
                </a:moveTo>
                <a:cubicBezTo>
                  <a:pt x="371021" y="44450"/>
                  <a:pt x="742043" y="88900"/>
                  <a:pt x="1110343" y="119743"/>
                </a:cubicBezTo>
                <a:cubicBezTo>
                  <a:pt x="1478643" y="150586"/>
                  <a:pt x="2209800" y="185057"/>
                  <a:pt x="2209800" y="185057"/>
                </a:cubicBezTo>
              </a:path>
            </a:pathLst>
          </a:custGeom>
          <a:ln w="158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64" name="Symbol zastępczy zawartości 3"/>
          <p:cNvGraphicFramePr>
            <a:graphicFrameLocks/>
          </p:cNvGraphicFramePr>
          <p:nvPr/>
        </p:nvGraphicFramePr>
        <p:xfrm>
          <a:off x="4572000" y="3500438"/>
          <a:ext cx="1571636" cy="12192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70856"/>
                <a:gridCol w="1300780"/>
              </a:tblGrid>
              <a:tr h="226220">
                <a:tc gridSpan="2">
                  <a:txBody>
                    <a:bodyPr/>
                    <a:lstStyle/>
                    <a:p>
                      <a:r>
                        <a:rPr lang="pl-PL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zam_pozycje</a:t>
                      </a:r>
                      <a:endParaRPr lang="pl-PL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>
                          <a:latin typeface="Arial" pitchFamily="34" charset="0"/>
                          <a:cs typeface="Arial" pitchFamily="34" charset="0"/>
                        </a:rPr>
                        <a:t>nr_zam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isbn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ilosc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76" name="Grupa 75"/>
          <p:cNvGrpSpPr/>
          <p:nvPr/>
        </p:nvGrpSpPr>
        <p:grpSpPr>
          <a:xfrm>
            <a:off x="4604658" y="3846742"/>
            <a:ext cx="1456654" cy="521838"/>
            <a:chOff x="4604658" y="3846742"/>
            <a:chExt cx="1456654" cy="521838"/>
          </a:xfrm>
        </p:grpSpPr>
        <p:sp>
          <p:nvSpPr>
            <p:cNvPr id="72" name="Elipsa 71"/>
            <p:cNvSpPr/>
            <p:nvPr/>
          </p:nvSpPr>
          <p:spPr>
            <a:xfrm>
              <a:off x="4604658" y="3846742"/>
              <a:ext cx="214314" cy="21431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3" name="Elipsa 72"/>
            <p:cNvSpPr/>
            <p:nvPr/>
          </p:nvSpPr>
          <p:spPr>
            <a:xfrm>
              <a:off x="4604658" y="4154266"/>
              <a:ext cx="214314" cy="21431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74" name="Obraz 73" descr="images2.gif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621666" y="4182160"/>
              <a:ext cx="171450" cy="171450"/>
            </a:xfrm>
            <a:prstGeom prst="rect">
              <a:avLst/>
            </a:prstGeom>
          </p:spPr>
        </p:pic>
        <p:pic>
          <p:nvPicPr>
            <p:cNvPr id="75" name="Obraz 74" descr="images2.gif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632548" y="3857628"/>
              <a:ext cx="171450" cy="171450"/>
            </a:xfrm>
            <a:prstGeom prst="rect">
              <a:avLst/>
            </a:prstGeom>
          </p:spPr>
        </p:pic>
        <p:pic>
          <p:nvPicPr>
            <p:cNvPr id="70" name="Obraz 69" descr="images2.gif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889862" y="4010710"/>
              <a:ext cx="171450" cy="171450"/>
            </a:xfrm>
            <a:prstGeom prst="rect">
              <a:avLst/>
            </a:prstGeom>
          </p:spPr>
        </p:pic>
      </p:grpSp>
      <p:graphicFrame>
        <p:nvGraphicFramePr>
          <p:cNvPr id="77" name="Symbol zastępczy zawartości 3"/>
          <p:cNvGraphicFramePr>
            <a:graphicFrameLocks/>
          </p:cNvGraphicFramePr>
          <p:nvPr/>
        </p:nvGraphicFramePr>
        <p:xfrm>
          <a:off x="285720" y="5143512"/>
          <a:ext cx="1870532" cy="112765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74352"/>
                <a:gridCol w="384572"/>
                <a:gridCol w="1111608"/>
              </a:tblGrid>
              <a:tr h="280936">
                <a:tc gridSpan="3">
                  <a:txBody>
                    <a:bodyPr/>
                    <a:lstStyle/>
                    <a:p>
                      <a:r>
                        <a:rPr lang="pl-PL" sz="1200" dirty="0" err="1" smtClean="0"/>
                        <a:t>zamowienia</a:t>
                      </a:r>
                      <a:endParaRPr lang="pl-PL" sz="12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82890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2008-03-04</a:t>
                      </a:r>
                    </a:p>
                  </a:txBody>
                  <a:tcPr/>
                </a:tc>
              </a:tr>
              <a:tr h="280936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3</a:t>
                      </a:r>
                      <a:endParaRPr lang="pl-PL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2008-03-08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2890"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pl-PL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2008-03-12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8" name="Symbol zastępczy zawartości 3"/>
          <p:cNvGraphicFramePr>
            <a:graphicFrameLocks/>
          </p:cNvGraphicFramePr>
          <p:nvPr/>
        </p:nvGraphicFramePr>
        <p:xfrm>
          <a:off x="2357422" y="5143512"/>
          <a:ext cx="1643074" cy="112765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81729"/>
                <a:gridCol w="904155"/>
                <a:gridCol w="357190"/>
              </a:tblGrid>
              <a:tr h="280936">
                <a:tc gridSpan="3">
                  <a:txBody>
                    <a:bodyPr/>
                    <a:lstStyle/>
                    <a:p>
                      <a:r>
                        <a:rPr lang="pl-PL" sz="1200" dirty="0" err="1" smtClean="0"/>
                        <a:t>zam_pozycje</a:t>
                      </a:r>
                      <a:endParaRPr lang="pl-PL" sz="12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82890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P-456-22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0936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P-567-33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2890"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P-345-22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pl-PL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9" name="Nawias klamrowy zamykający 78"/>
          <p:cNvSpPr/>
          <p:nvPr/>
        </p:nvSpPr>
        <p:spPr>
          <a:xfrm>
            <a:off x="5643570" y="3929066"/>
            <a:ext cx="214314" cy="357190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0 L -0.05729 -0.18889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" y="-94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9" presetClass="emph" presetSubtype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33333E-6 L -0.00382 -0.39722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19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9" presetClass="emph" presetSubtype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7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59259E-6 L 0.03767 -0.19398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" y="-97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9" presetClass="emph" presetSubtype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7" grpId="0"/>
      <p:bldP spid="28" grpId="0"/>
      <p:bldP spid="29" grpId="0"/>
      <p:bldP spid="37" grpId="0"/>
      <p:bldP spid="37" grpId="1"/>
      <p:bldP spid="53" grpId="0"/>
      <p:bldP spid="53" grpId="1"/>
      <p:bldP spid="54" grpId="0"/>
      <p:bldP spid="54" grpId="1"/>
      <p:bldP spid="60" grpId="0" animBg="1"/>
      <p:bldP spid="57" grpId="0" animBg="1"/>
      <p:bldP spid="58" grpId="0" animBg="1"/>
      <p:bldP spid="58" grpId="1" animBg="1"/>
      <p:bldP spid="94" grpId="0" animBg="1"/>
      <p:bldP spid="94" grpId="1" animBg="1"/>
      <p:bldP spid="97" grpId="0" animBg="1"/>
      <p:bldP spid="97" grpId="1" animBg="1"/>
      <p:bldP spid="7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Projekt bazy</a:t>
            </a:r>
          </a:p>
        </p:txBody>
      </p:sp>
      <p:graphicFrame>
        <p:nvGraphicFramePr>
          <p:cNvPr id="3" name="Symbol zastępczy zawartości 3"/>
          <p:cNvGraphicFramePr>
            <a:graphicFrameLocks/>
          </p:cNvGraphicFramePr>
          <p:nvPr/>
        </p:nvGraphicFramePr>
        <p:xfrm>
          <a:off x="285720" y="2833694"/>
          <a:ext cx="1500198" cy="15240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22252"/>
                <a:gridCol w="1277946"/>
              </a:tblGrid>
              <a:tr h="271464">
                <a:tc gridSpan="2">
                  <a:txBody>
                    <a:bodyPr/>
                    <a:lstStyle/>
                    <a:p>
                      <a:r>
                        <a:rPr lang="pl-PL" sz="1400" dirty="0" smtClean="0"/>
                        <a:t>klienci</a:t>
                      </a:r>
                      <a:endParaRPr lang="pl-PL" sz="14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271464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id_klient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1464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nazwisko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1464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ulica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1464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miejscowosc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Symbol zastępczy zawartości 3"/>
          <p:cNvGraphicFramePr>
            <a:graphicFrameLocks/>
          </p:cNvGraphicFramePr>
          <p:nvPr/>
        </p:nvGraphicFramePr>
        <p:xfrm>
          <a:off x="2285984" y="1857364"/>
          <a:ext cx="1571636" cy="12192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70856"/>
                <a:gridCol w="1300780"/>
              </a:tblGrid>
              <a:tr h="226220">
                <a:tc gridSpan="2">
                  <a:txBody>
                    <a:bodyPr/>
                    <a:lstStyle/>
                    <a:p>
                      <a:r>
                        <a:rPr lang="pl-PL" sz="1400" dirty="0" err="1" smtClean="0"/>
                        <a:t>zamowienia</a:t>
                      </a:r>
                      <a:endParaRPr lang="pl-PL" sz="14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>
                          <a:latin typeface="Arial" pitchFamily="34" charset="0"/>
                          <a:cs typeface="Arial" pitchFamily="34" charset="0"/>
                        </a:rPr>
                        <a:t>nr_zam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id_klient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latin typeface="Arial" pitchFamily="34" charset="0"/>
                          <a:cs typeface="Arial" pitchFamily="34" charset="0"/>
                        </a:rPr>
                        <a:t>data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Symbol zastępczy zawartości 3"/>
          <p:cNvGraphicFramePr>
            <a:graphicFrameLocks/>
          </p:cNvGraphicFramePr>
          <p:nvPr/>
        </p:nvGraphicFramePr>
        <p:xfrm>
          <a:off x="2857488" y="4138626"/>
          <a:ext cx="1571636" cy="12192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70856"/>
                <a:gridCol w="1300780"/>
              </a:tblGrid>
              <a:tr h="226220">
                <a:tc gridSpan="2">
                  <a:txBody>
                    <a:bodyPr/>
                    <a:lstStyle/>
                    <a:p>
                      <a:r>
                        <a:rPr lang="pl-PL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zam_pozycje</a:t>
                      </a:r>
                      <a:endParaRPr lang="pl-PL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>
                          <a:latin typeface="Arial" pitchFamily="34" charset="0"/>
                          <a:cs typeface="Arial" pitchFamily="34" charset="0"/>
                        </a:rPr>
                        <a:t>nr_zam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isbn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ilosc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Symbol zastępczy zawartości 3"/>
          <p:cNvGraphicFramePr>
            <a:graphicFrameLocks/>
          </p:cNvGraphicFramePr>
          <p:nvPr/>
        </p:nvGraphicFramePr>
        <p:xfrm>
          <a:off x="5429256" y="2443162"/>
          <a:ext cx="1285884" cy="18288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70856"/>
                <a:gridCol w="1015028"/>
              </a:tblGrid>
              <a:tr h="226220">
                <a:tc gridSpan="2">
                  <a:txBody>
                    <a:bodyPr/>
                    <a:lstStyle/>
                    <a:p>
                      <a:r>
                        <a:rPr lang="pl-PL" sz="1400" dirty="0" err="1" smtClean="0"/>
                        <a:t>ksiazki</a:t>
                      </a:r>
                      <a:endParaRPr lang="pl-PL" sz="14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isbn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autor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tytul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cena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>
                          <a:latin typeface="Arial" pitchFamily="34" charset="0"/>
                          <a:cs typeface="Arial" pitchFamily="34" charset="0"/>
                        </a:rPr>
                        <a:t>id_opis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Symbol zastępczy zawartości 3"/>
          <p:cNvGraphicFramePr>
            <a:graphicFrameLocks/>
          </p:cNvGraphicFramePr>
          <p:nvPr/>
        </p:nvGraphicFramePr>
        <p:xfrm>
          <a:off x="7358082" y="4586302"/>
          <a:ext cx="1285884" cy="9144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70856"/>
                <a:gridCol w="1015028"/>
              </a:tblGrid>
              <a:tr h="226220">
                <a:tc gridSpan="2">
                  <a:txBody>
                    <a:bodyPr/>
                    <a:lstStyle/>
                    <a:p>
                      <a:r>
                        <a:rPr lang="pl-PL" sz="1400" dirty="0" smtClean="0"/>
                        <a:t>opisy</a:t>
                      </a:r>
                      <a:endParaRPr lang="pl-PL" sz="14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id_opis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latin typeface="Arial" pitchFamily="34" charset="0"/>
                          <a:cs typeface="Arial" pitchFamily="34" charset="0"/>
                        </a:rPr>
                        <a:t>opis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7" name="Obraz 16" descr="images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705" y="3224337"/>
            <a:ext cx="171450" cy="171450"/>
          </a:xfrm>
          <a:prstGeom prst="rect">
            <a:avLst/>
          </a:prstGeom>
        </p:spPr>
      </p:pic>
      <p:pic>
        <p:nvPicPr>
          <p:cNvPr id="18" name="Obraz 17" descr="images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46271" y="2236856"/>
            <a:ext cx="171450" cy="171450"/>
          </a:xfrm>
          <a:prstGeom prst="rect">
            <a:avLst/>
          </a:prstGeom>
        </p:spPr>
      </p:pic>
      <p:pic>
        <p:nvPicPr>
          <p:cNvPr id="19" name="Obraz 18" descr="images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78392" y="2838337"/>
            <a:ext cx="171450" cy="171450"/>
          </a:xfrm>
          <a:prstGeom prst="rect">
            <a:avLst/>
          </a:prstGeom>
        </p:spPr>
      </p:pic>
      <p:pic>
        <p:nvPicPr>
          <p:cNvPr id="21" name="Obraz 20" descr="images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535" y="4954643"/>
            <a:ext cx="171450" cy="171450"/>
          </a:xfrm>
          <a:prstGeom prst="rect">
            <a:avLst/>
          </a:prstGeom>
        </p:spPr>
      </p:pic>
      <p:grpSp>
        <p:nvGrpSpPr>
          <p:cNvPr id="12" name="Grupa 28"/>
          <p:cNvGrpSpPr/>
          <p:nvPr/>
        </p:nvGrpSpPr>
        <p:grpSpPr>
          <a:xfrm>
            <a:off x="2890941" y="4495816"/>
            <a:ext cx="1456654" cy="521838"/>
            <a:chOff x="3676759" y="3210154"/>
            <a:chExt cx="1456654" cy="521838"/>
          </a:xfrm>
        </p:grpSpPr>
        <p:grpSp>
          <p:nvGrpSpPr>
            <p:cNvPr id="14" name="Grupa 21"/>
            <p:cNvGrpSpPr/>
            <p:nvPr/>
          </p:nvGrpSpPr>
          <p:grpSpPr>
            <a:xfrm>
              <a:off x="3676759" y="3210154"/>
              <a:ext cx="1456654" cy="521838"/>
              <a:chOff x="4604658" y="3846742"/>
              <a:chExt cx="1456654" cy="521838"/>
            </a:xfrm>
          </p:grpSpPr>
          <p:sp>
            <p:nvSpPr>
              <p:cNvPr id="23" name="Elipsa 22"/>
              <p:cNvSpPr/>
              <p:nvPr/>
            </p:nvSpPr>
            <p:spPr>
              <a:xfrm>
                <a:off x="4604658" y="3846742"/>
                <a:ext cx="214314" cy="214314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4" name="Elipsa 23"/>
              <p:cNvSpPr/>
              <p:nvPr/>
            </p:nvSpPr>
            <p:spPr>
              <a:xfrm>
                <a:off x="4604658" y="4154266"/>
                <a:ext cx="214314" cy="214314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pic>
            <p:nvPicPr>
              <p:cNvPr id="25" name="Obraz 24" descr="images2.gif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4621666" y="4182160"/>
                <a:ext cx="171450" cy="171450"/>
              </a:xfrm>
              <a:prstGeom prst="rect">
                <a:avLst/>
              </a:prstGeom>
            </p:spPr>
          </p:pic>
          <p:pic>
            <p:nvPicPr>
              <p:cNvPr id="26" name="Obraz 25" descr="images2.gif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4632548" y="3857628"/>
                <a:ext cx="171450" cy="171450"/>
              </a:xfrm>
              <a:prstGeom prst="rect">
                <a:avLst/>
              </a:prstGeom>
            </p:spPr>
          </p:pic>
          <p:pic>
            <p:nvPicPr>
              <p:cNvPr id="27" name="Obraz 26" descr="images2.gif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889862" y="4010710"/>
                <a:ext cx="171450" cy="171450"/>
              </a:xfrm>
              <a:prstGeom prst="rect">
                <a:avLst/>
              </a:prstGeom>
            </p:spPr>
          </p:pic>
        </p:grpSp>
        <p:sp>
          <p:nvSpPr>
            <p:cNvPr id="28" name="Nawias klamrowy zamykający 27"/>
            <p:cNvSpPr/>
            <p:nvPr/>
          </p:nvSpPr>
          <p:spPr>
            <a:xfrm>
              <a:off x="4676891" y="3286124"/>
              <a:ext cx="214314" cy="357190"/>
            </a:xfrm>
            <a:prstGeom prst="rightBrac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grpSp>
        <p:nvGrpSpPr>
          <p:cNvPr id="20" name="Grupa 31"/>
          <p:cNvGrpSpPr/>
          <p:nvPr/>
        </p:nvGrpSpPr>
        <p:grpSpPr>
          <a:xfrm>
            <a:off x="2319437" y="2522608"/>
            <a:ext cx="214314" cy="214314"/>
            <a:chOff x="1900904" y="3489552"/>
            <a:chExt cx="214314" cy="214314"/>
          </a:xfrm>
        </p:grpSpPr>
        <p:sp>
          <p:nvSpPr>
            <p:cNvPr id="30" name="Elipsa 29"/>
            <p:cNvSpPr/>
            <p:nvPr/>
          </p:nvSpPr>
          <p:spPr>
            <a:xfrm>
              <a:off x="1900904" y="3489552"/>
              <a:ext cx="214314" cy="21431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31" name="Obraz 30" descr="images2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28794" y="3511589"/>
              <a:ext cx="171450" cy="171450"/>
            </a:xfrm>
            <a:prstGeom prst="rect">
              <a:avLst/>
            </a:prstGeom>
          </p:spPr>
        </p:pic>
      </p:grpSp>
      <p:grpSp>
        <p:nvGrpSpPr>
          <p:cNvPr id="22" name="Grupa 32"/>
          <p:cNvGrpSpPr/>
          <p:nvPr/>
        </p:nvGrpSpPr>
        <p:grpSpPr>
          <a:xfrm>
            <a:off x="5462709" y="4025949"/>
            <a:ext cx="214314" cy="214314"/>
            <a:chOff x="1900904" y="3489552"/>
            <a:chExt cx="214314" cy="214314"/>
          </a:xfrm>
        </p:grpSpPr>
        <p:sp>
          <p:nvSpPr>
            <p:cNvPr id="34" name="Elipsa 33"/>
            <p:cNvSpPr/>
            <p:nvPr/>
          </p:nvSpPr>
          <p:spPr>
            <a:xfrm>
              <a:off x="1900904" y="3489552"/>
              <a:ext cx="214314" cy="21431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35" name="Obraz 34" descr="images2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28794" y="3511589"/>
              <a:ext cx="171450" cy="171450"/>
            </a:xfrm>
            <a:prstGeom prst="rect">
              <a:avLst/>
            </a:prstGeom>
          </p:spPr>
        </p:pic>
      </p:grpSp>
      <p:cxnSp>
        <p:nvCxnSpPr>
          <p:cNvPr id="37" name="Łącznik łamany 36"/>
          <p:cNvCxnSpPr>
            <a:stCxn id="64" idx="6"/>
            <a:endCxn id="21" idx="1"/>
          </p:cNvCxnSpPr>
          <p:nvPr/>
        </p:nvCxnSpPr>
        <p:spPr>
          <a:xfrm>
            <a:off x="6715140" y="4129963"/>
            <a:ext cx="676395" cy="910405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łamany 41"/>
          <p:cNvCxnSpPr>
            <a:stCxn id="70" idx="6"/>
            <a:endCxn id="31" idx="1"/>
          </p:cNvCxnSpPr>
          <p:nvPr/>
        </p:nvCxnSpPr>
        <p:spPr>
          <a:xfrm flipV="1">
            <a:off x="1785918" y="2630370"/>
            <a:ext cx="561409" cy="653377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Łącznik łamany 62"/>
          <p:cNvCxnSpPr>
            <a:stCxn id="19" idx="1"/>
            <a:endCxn id="62" idx="6"/>
          </p:cNvCxnSpPr>
          <p:nvPr/>
        </p:nvCxnSpPr>
        <p:spPr>
          <a:xfrm rot="10800000" flipV="1">
            <a:off x="4429124" y="2924061"/>
            <a:ext cx="1049268" cy="1977203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Kształt 68"/>
          <p:cNvCxnSpPr>
            <a:stCxn id="57" idx="6"/>
            <a:endCxn id="60" idx="6"/>
          </p:cNvCxnSpPr>
          <p:nvPr/>
        </p:nvCxnSpPr>
        <p:spPr>
          <a:xfrm>
            <a:off x="3857620" y="2302885"/>
            <a:ext cx="571504" cy="2285794"/>
          </a:xfrm>
          <a:prstGeom prst="bentConnector3">
            <a:avLst>
              <a:gd name="adj1" fmla="val 14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pole tekstowe 73"/>
          <p:cNvSpPr txBox="1"/>
          <p:nvPr/>
        </p:nvSpPr>
        <p:spPr>
          <a:xfrm>
            <a:off x="4365100" y="4308336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∞</a:t>
            </a:r>
            <a:endParaRPr lang="pl-PL" b="1" dirty="0"/>
          </a:p>
        </p:txBody>
      </p:sp>
      <p:sp>
        <p:nvSpPr>
          <p:cNvPr id="75" name="pole tekstowe 74"/>
          <p:cNvSpPr txBox="1"/>
          <p:nvPr/>
        </p:nvSpPr>
        <p:spPr>
          <a:xfrm>
            <a:off x="4376251" y="4616390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∞</a:t>
            </a:r>
            <a:endParaRPr lang="pl-PL" b="1" dirty="0"/>
          </a:p>
        </p:txBody>
      </p:sp>
      <p:sp>
        <p:nvSpPr>
          <p:cNvPr id="76" name="pole tekstowe 75"/>
          <p:cNvSpPr txBox="1"/>
          <p:nvPr/>
        </p:nvSpPr>
        <p:spPr>
          <a:xfrm>
            <a:off x="2000232" y="2350042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∞</a:t>
            </a:r>
            <a:endParaRPr lang="pl-PL" b="1" dirty="0"/>
          </a:p>
        </p:txBody>
      </p:sp>
      <p:sp>
        <p:nvSpPr>
          <p:cNvPr id="77" name="pole tekstowe 76"/>
          <p:cNvSpPr txBox="1"/>
          <p:nvPr/>
        </p:nvSpPr>
        <p:spPr>
          <a:xfrm>
            <a:off x="1785918" y="3043248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50" b="1" dirty="0" smtClean="0"/>
              <a:t>1</a:t>
            </a:r>
            <a:endParaRPr lang="pl-PL" sz="2400" b="1" dirty="0"/>
          </a:p>
        </p:txBody>
      </p:sp>
      <p:sp>
        <p:nvSpPr>
          <p:cNvPr id="78" name="pole tekstowe 77"/>
          <p:cNvSpPr txBox="1"/>
          <p:nvPr/>
        </p:nvSpPr>
        <p:spPr>
          <a:xfrm>
            <a:off x="3846469" y="2033693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50" b="1" dirty="0" smtClean="0"/>
              <a:t>1</a:t>
            </a:r>
            <a:endParaRPr lang="pl-PL" sz="2400" b="1" dirty="0"/>
          </a:p>
        </p:txBody>
      </p:sp>
      <p:sp>
        <p:nvSpPr>
          <p:cNvPr id="79" name="pole tekstowe 78"/>
          <p:cNvSpPr txBox="1"/>
          <p:nvPr/>
        </p:nvSpPr>
        <p:spPr>
          <a:xfrm>
            <a:off x="6692838" y="3856239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50" b="1" dirty="0" smtClean="0"/>
              <a:t>1</a:t>
            </a:r>
            <a:endParaRPr lang="pl-PL" sz="2400" b="1" dirty="0"/>
          </a:p>
        </p:txBody>
      </p:sp>
      <p:sp>
        <p:nvSpPr>
          <p:cNvPr id="80" name="pole tekstowe 79"/>
          <p:cNvSpPr txBox="1"/>
          <p:nvPr/>
        </p:nvSpPr>
        <p:spPr>
          <a:xfrm>
            <a:off x="7093542" y="4807007"/>
            <a:ext cx="2600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b="1" dirty="0" smtClean="0"/>
              <a:t>1</a:t>
            </a:r>
            <a:endParaRPr lang="pl-PL" sz="2400" b="1" dirty="0"/>
          </a:p>
        </p:txBody>
      </p:sp>
      <p:sp>
        <p:nvSpPr>
          <p:cNvPr id="81" name="pole tekstowe 80"/>
          <p:cNvSpPr txBox="1"/>
          <p:nvPr/>
        </p:nvSpPr>
        <p:spPr>
          <a:xfrm>
            <a:off x="5210410" y="2690929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50" b="1" dirty="0" smtClean="0"/>
              <a:t>1</a:t>
            </a:r>
            <a:endParaRPr lang="pl-PL" sz="2400" b="1" dirty="0"/>
          </a:p>
        </p:txBody>
      </p:sp>
      <p:sp>
        <p:nvSpPr>
          <p:cNvPr id="57" name="Elipsa 56"/>
          <p:cNvSpPr/>
          <p:nvPr/>
        </p:nvSpPr>
        <p:spPr>
          <a:xfrm>
            <a:off x="3786182" y="2267166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0" name="Elipsa 59"/>
          <p:cNvSpPr/>
          <p:nvPr/>
        </p:nvSpPr>
        <p:spPr>
          <a:xfrm>
            <a:off x="4357686" y="4552960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2" name="Elipsa 61"/>
          <p:cNvSpPr/>
          <p:nvPr/>
        </p:nvSpPr>
        <p:spPr>
          <a:xfrm>
            <a:off x="4357686" y="4865546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4" name="Elipsa 63"/>
          <p:cNvSpPr/>
          <p:nvPr/>
        </p:nvSpPr>
        <p:spPr>
          <a:xfrm>
            <a:off x="6643702" y="4094244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0" name="Elipsa 69"/>
          <p:cNvSpPr/>
          <p:nvPr/>
        </p:nvSpPr>
        <p:spPr>
          <a:xfrm>
            <a:off x="1714480" y="3248028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Przykładowe dane</a:t>
            </a:r>
          </a:p>
        </p:txBody>
      </p:sp>
      <p:graphicFrame>
        <p:nvGraphicFramePr>
          <p:cNvPr id="3" name="Symbol zastępczy zawartości 3"/>
          <p:cNvGraphicFramePr>
            <a:graphicFrameLocks/>
          </p:cNvGraphicFramePr>
          <p:nvPr/>
        </p:nvGraphicFramePr>
        <p:xfrm>
          <a:off x="285720" y="1500174"/>
          <a:ext cx="1500198" cy="15240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22252"/>
                <a:gridCol w="1277946"/>
              </a:tblGrid>
              <a:tr h="271464">
                <a:tc gridSpan="2">
                  <a:txBody>
                    <a:bodyPr/>
                    <a:lstStyle/>
                    <a:p>
                      <a:r>
                        <a:rPr lang="pl-PL" sz="1400" dirty="0" smtClean="0"/>
                        <a:t>klienci</a:t>
                      </a:r>
                      <a:endParaRPr lang="pl-PL" sz="14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271464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id_klient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1464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nazwisko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1464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ulica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1464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miejscowosc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Symbol zastępczy zawartości 3"/>
          <p:cNvGraphicFramePr>
            <a:graphicFrameLocks/>
          </p:cNvGraphicFramePr>
          <p:nvPr/>
        </p:nvGraphicFramePr>
        <p:xfrm>
          <a:off x="2285984" y="1500174"/>
          <a:ext cx="1571636" cy="12192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70856"/>
                <a:gridCol w="1300780"/>
              </a:tblGrid>
              <a:tr h="226220">
                <a:tc gridSpan="2">
                  <a:txBody>
                    <a:bodyPr/>
                    <a:lstStyle/>
                    <a:p>
                      <a:r>
                        <a:rPr lang="pl-PL" sz="1400" dirty="0" err="1" smtClean="0"/>
                        <a:t>zamowienia</a:t>
                      </a:r>
                      <a:endParaRPr lang="pl-PL" sz="14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>
                          <a:latin typeface="Arial" pitchFamily="34" charset="0"/>
                          <a:cs typeface="Arial" pitchFamily="34" charset="0"/>
                        </a:rPr>
                        <a:t>nr_zam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id_klient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latin typeface="Arial" pitchFamily="34" charset="0"/>
                          <a:cs typeface="Arial" pitchFamily="34" charset="0"/>
                        </a:rPr>
                        <a:t>data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Symbol zastępczy zawartości 3"/>
          <p:cNvGraphicFramePr>
            <a:graphicFrameLocks/>
          </p:cNvGraphicFramePr>
          <p:nvPr/>
        </p:nvGraphicFramePr>
        <p:xfrm>
          <a:off x="3357554" y="2500306"/>
          <a:ext cx="1571636" cy="12192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70856"/>
                <a:gridCol w="1300780"/>
              </a:tblGrid>
              <a:tr h="226220">
                <a:tc gridSpan="2">
                  <a:txBody>
                    <a:bodyPr/>
                    <a:lstStyle/>
                    <a:p>
                      <a:r>
                        <a:rPr lang="pl-PL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zam_pozycje</a:t>
                      </a:r>
                      <a:endParaRPr lang="pl-PL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>
                          <a:latin typeface="Arial" pitchFamily="34" charset="0"/>
                          <a:cs typeface="Arial" pitchFamily="34" charset="0"/>
                        </a:rPr>
                        <a:t>nr_zam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isbn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ilosc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Symbol zastępczy zawartości 3"/>
          <p:cNvGraphicFramePr>
            <a:graphicFrameLocks/>
          </p:cNvGraphicFramePr>
          <p:nvPr/>
        </p:nvGraphicFramePr>
        <p:xfrm>
          <a:off x="5429256" y="1500174"/>
          <a:ext cx="1285884" cy="18288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70856"/>
                <a:gridCol w="1015028"/>
              </a:tblGrid>
              <a:tr h="226220">
                <a:tc gridSpan="2">
                  <a:txBody>
                    <a:bodyPr/>
                    <a:lstStyle/>
                    <a:p>
                      <a:r>
                        <a:rPr lang="pl-PL" sz="1400" dirty="0" err="1" smtClean="0"/>
                        <a:t>ksiazki</a:t>
                      </a:r>
                      <a:endParaRPr lang="pl-PL" sz="14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isbn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autor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tytul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cena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>
                          <a:latin typeface="Arial" pitchFamily="34" charset="0"/>
                          <a:cs typeface="Arial" pitchFamily="34" charset="0"/>
                        </a:rPr>
                        <a:t>id_opis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Symbol zastępczy zawartości 3"/>
          <p:cNvGraphicFramePr>
            <a:graphicFrameLocks/>
          </p:cNvGraphicFramePr>
          <p:nvPr/>
        </p:nvGraphicFramePr>
        <p:xfrm>
          <a:off x="7286644" y="2857496"/>
          <a:ext cx="1285884" cy="9144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70856"/>
                <a:gridCol w="1015028"/>
              </a:tblGrid>
              <a:tr h="226220">
                <a:tc gridSpan="2">
                  <a:txBody>
                    <a:bodyPr/>
                    <a:lstStyle/>
                    <a:p>
                      <a:r>
                        <a:rPr lang="pl-PL" sz="1400" dirty="0" smtClean="0"/>
                        <a:t>opisy</a:t>
                      </a:r>
                      <a:endParaRPr lang="pl-PL" sz="14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err="1" smtClean="0"/>
                        <a:t>id_opis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6220">
                <a:tc>
                  <a:txBody>
                    <a:bodyPr/>
                    <a:lstStyle/>
                    <a:p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latin typeface="Arial" pitchFamily="34" charset="0"/>
                          <a:cs typeface="Arial" pitchFamily="34" charset="0"/>
                        </a:rPr>
                        <a:t>opis</a:t>
                      </a:r>
                      <a:endParaRPr lang="pl-PL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Symbol zastępczy zawartości 3"/>
          <p:cNvGraphicFramePr>
            <a:graphicFrameLocks/>
          </p:cNvGraphicFramePr>
          <p:nvPr/>
        </p:nvGraphicFramePr>
        <p:xfrm>
          <a:off x="6929454" y="5541676"/>
          <a:ext cx="1857388" cy="109728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311993"/>
                <a:gridCol w="1116767"/>
                <a:gridCol w="428628"/>
              </a:tblGrid>
              <a:tr h="215503">
                <a:tc gridSpan="3">
                  <a:txBody>
                    <a:bodyPr/>
                    <a:lstStyle/>
                    <a:p>
                      <a:r>
                        <a:rPr lang="pl-PL" sz="1200" dirty="0" smtClean="0"/>
                        <a:t>klienci</a:t>
                      </a:r>
                      <a:endParaRPr lang="pl-PL" sz="12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215503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Jankowski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…</a:t>
                      </a:r>
                      <a:endParaRPr lang="pl-PL" sz="1200" dirty="0"/>
                    </a:p>
                  </a:txBody>
                  <a:tcPr/>
                </a:tc>
              </a:tr>
              <a:tr h="215503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Adamska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…</a:t>
                      </a:r>
                      <a:endParaRPr lang="pl-PL" sz="1200" dirty="0"/>
                    </a:p>
                  </a:txBody>
                  <a:tcPr/>
                </a:tc>
              </a:tr>
              <a:tr h="215503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Kowalski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…</a:t>
                      </a:r>
                      <a:endParaRPr lang="pl-PL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Symbol zastępczy zawartości 3"/>
          <p:cNvGraphicFramePr>
            <a:graphicFrameLocks/>
          </p:cNvGraphicFramePr>
          <p:nvPr/>
        </p:nvGraphicFramePr>
        <p:xfrm>
          <a:off x="5929322" y="4143380"/>
          <a:ext cx="1870532" cy="10972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74352"/>
                <a:gridCol w="384572"/>
                <a:gridCol w="1111608"/>
              </a:tblGrid>
              <a:tr h="231369">
                <a:tc gridSpan="3">
                  <a:txBody>
                    <a:bodyPr/>
                    <a:lstStyle/>
                    <a:p>
                      <a:r>
                        <a:rPr lang="pl-PL" sz="1200" dirty="0" err="1" smtClean="0"/>
                        <a:t>zamowienia</a:t>
                      </a:r>
                      <a:endParaRPr lang="pl-PL" sz="12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32978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2008-03-04</a:t>
                      </a:r>
                    </a:p>
                  </a:txBody>
                  <a:tcPr/>
                </a:tc>
              </a:tr>
              <a:tr h="231369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3</a:t>
                      </a:r>
                      <a:endParaRPr lang="pl-PL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2008-03-08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32978"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pl-PL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2008-03-12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Symbol zastępczy zawartości 3"/>
          <p:cNvGraphicFramePr>
            <a:graphicFrameLocks/>
          </p:cNvGraphicFramePr>
          <p:nvPr/>
        </p:nvGraphicFramePr>
        <p:xfrm>
          <a:off x="4857752" y="5546430"/>
          <a:ext cx="1643074" cy="10972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81729"/>
                <a:gridCol w="904155"/>
                <a:gridCol w="357190"/>
              </a:tblGrid>
              <a:tr h="213571">
                <a:tc gridSpan="3">
                  <a:txBody>
                    <a:bodyPr/>
                    <a:lstStyle/>
                    <a:p>
                      <a:r>
                        <a:rPr lang="pl-PL" sz="1200" dirty="0" err="1" smtClean="0"/>
                        <a:t>zam_pozycje</a:t>
                      </a:r>
                      <a:endParaRPr lang="pl-PL" sz="12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15057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P-456-22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13571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P-567-33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15057"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P-345-22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pl-PL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Symbol zastępczy zawartości 3"/>
          <p:cNvGraphicFramePr>
            <a:graphicFrameLocks/>
          </p:cNvGraphicFramePr>
          <p:nvPr/>
        </p:nvGraphicFramePr>
        <p:xfrm>
          <a:off x="214282" y="4143380"/>
          <a:ext cx="3668524" cy="118872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85752"/>
                <a:gridCol w="3382772"/>
              </a:tblGrid>
              <a:tr h="230800">
                <a:tc gridSpan="2">
                  <a:txBody>
                    <a:bodyPr/>
                    <a:lstStyle/>
                    <a:p>
                      <a:r>
                        <a:rPr lang="pl-PL" sz="1200" dirty="0" smtClean="0"/>
                        <a:t>opisy</a:t>
                      </a:r>
                      <a:endParaRPr lang="pl-PL" sz="12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84666"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To kolejne wydanie znakomitego podręcznika Charlesa </a:t>
                      </a:r>
                      <a:r>
                        <a:rPr lang="pl-PL" sz="1200" dirty="0" err="1" smtClean="0">
                          <a:latin typeface="Arial" pitchFamily="34" charset="0"/>
                          <a:cs typeface="Arial" pitchFamily="34" charset="0"/>
                        </a:rPr>
                        <a:t>Petzolda</a:t>
                      </a:r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 Programowanie Windows …</a:t>
                      </a:r>
                    </a:p>
                  </a:txBody>
                  <a:tcPr/>
                </a:tc>
              </a:tr>
              <a:tr h="384666"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err="1" smtClean="0">
                          <a:latin typeface="Arial" pitchFamily="34" charset="0"/>
                          <a:cs typeface="Arial" pitchFamily="34" charset="0"/>
                        </a:rPr>
                        <a:t>MySQL</a:t>
                      </a:r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 to system zarządzania bazami danych, dostępny na licencji </a:t>
                      </a:r>
                      <a:r>
                        <a:rPr lang="pl-PL" sz="1200" dirty="0" err="1" smtClean="0">
                          <a:latin typeface="Arial" pitchFamily="34" charset="0"/>
                          <a:cs typeface="Arial" pitchFamily="34" charset="0"/>
                        </a:rPr>
                        <a:t>open-source</a:t>
                      </a:r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. Swoimi</a:t>
                      </a:r>
                      <a:r>
                        <a:rPr lang="pl-PL" sz="1200" baseline="0" dirty="0" smtClean="0">
                          <a:latin typeface="Arial" pitchFamily="34" charset="0"/>
                          <a:cs typeface="Arial" pitchFamily="34" charset="0"/>
                        </a:rPr>
                        <a:t> …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Symbol zastępczy zawartości 3"/>
          <p:cNvGraphicFramePr>
            <a:graphicFrameLocks/>
          </p:cNvGraphicFramePr>
          <p:nvPr/>
        </p:nvGraphicFramePr>
        <p:xfrm>
          <a:off x="1857356" y="5546430"/>
          <a:ext cx="2571768" cy="109728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857256"/>
                <a:gridCol w="1000132"/>
                <a:gridCol w="357190"/>
                <a:gridCol w="357190"/>
              </a:tblGrid>
              <a:tr h="210702">
                <a:tc gridSpan="4">
                  <a:txBody>
                    <a:bodyPr/>
                    <a:lstStyle/>
                    <a:p>
                      <a:r>
                        <a:rPr lang="pl-PL" sz="1200" dirty="0" err="1" smtClean="0">
                          <a:latin typeface="Arial" pitchFamily="34" charset="0"/>
                          <a:cs typeface="Arial" pitchFamily="34" charset="0"/>
                        </a:rPr>
                        <a:t>ksiazki</a:t>
                      </a:r>
                      <a:endParaRPr lang="pl-PL" sz="12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sz="12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17926"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P-456-22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err="1" smtClean="0"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pl-PL" sz="1200" dirty="0" err="1" smtClean="0">
                          <a:latin typeface="Arial" pitchFamily="34" charset="0"/>
                          <a:cs typeface="Arial" pitchFamily="34" charset="0"/>
                        </a:rPr>
                        <a:t>Petzold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10702"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P-567-33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S.C. Perry</a:t>
                      </a:r>
                      <a:endParaRPr lang="pl-PL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pl-PL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pl-PL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17926"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P-345-22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L. Ullman</a:t>
                      </a:r>
                      <a:endParaRPr lang="pl-P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pl-PL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pl-PL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Łącznik prosty 14"/>
          <p:cNvCxnSpPr/>
          <p:nvPr/>
        </p:nvCxnSpPr>
        <p:spPr>
          <a:xfrm rot="10800000">
            <a:off x="-357222" y="3998915"/>
            <a:ext cx="9501222" cy="1588"/>
          </a:xfrm>
          <a:prstGeom prst="line">
            <a:avLst/>
          </a:prstGeom>
          <a:ln w="12700" cmpd="dbl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15"/>
          <p:cNvCxnSpPr/>
          <p:nvPr/>
        </p:nvCxnSpPr>
        <p:spPr>
          <a:xfrm rot="10800000">
            <a:off x="-204822" y="3929066"/>
            <a:ext cx="9501222" cy="1588"/>
          </a:xfrm>
          <a:prstGeom prst="line">
            <a:avLst/>
          </a:prstGeom>
          <a:ln w="12700" cmpd="dbl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Obraz 16" descr="images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705" y="1890817"/>
            <a:ext cx="171450" cy="171450"/>
          </a:xfrm>
          <a:prstGeom prst="rect">
            <a:avLst/>
          </a:prstGeom>
        </p:spPr>
      </p:pic>
      <p:pic>
        <p:nvPicPr>
          <p:cNvPr id="18" name="Obraz 17" descr="images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46271" y="1879666"/>
            <a:ext cx="171450" cy="171450"/>
          </a:xfrm>
          <a:prstGeom prst="rect">
            <a:avLst/>
          </a:prstGeom>
        </p:spPr>
      </p:pic>
      <p:pic>
        <p:nvPicPr>
          <p:cNvPr id="19" name="Obraz 18" descr="images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78392" y="1895349"/>
            <a:ext cx="171450" cy="171450"/>
          </a:xfrm>
          <a:prstGeom prst="rect">
            <a:avLst/>
          </a:prstGeom>
        </p:spPr>
      </p:pic>
      <p:pic>
        <p:nvPicPr>
          <p:cNvPr id="21" name="Obraz 20" descr="images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20097" y="3225837"/>
            <a:ext cx="171450" cy="171450"/>
          </a:xfrm>
          <a:prstGeom prst="rect">
            <a:avLst/>
          </a:prstGeom>
        </p:spPr>
      </p:pic>
      <p:grpSp>
        <p:nvGrpSpPr>
          <p:cNvPr id="29" name="Grupa 28"/>
          <p:cNvGrpSpPr/>
          <p:nvPr/>
        </p:nvGrpSpPr>
        <p:grpSpPr>
          <a:xfrm>
            <a:off x="3391007" y="2857496"/>
            <a:ext cx="1456654" cy="521838"/>
            <a:chOff x="3676759" y="3210154"/>
            <a:chExt cx="1456654" cy="521838"/>
          </a:xfrm>
        </p:grpSpPr>
        <p:grpSp>
          <p:nvGrpSpPr>
            <p:cNvPr id="22" name="Grupa 21"/>
            <p:cNvGrpSpPr/>
            <p:nvPr/>
          </p:nvGrpSpPr>
          <p:grpSpPr>
            <a:xfrm>
              <a:off x="3676759" y="3210154"/>
              <a:ext cx="1456654" cy="521838"/>
              <a:chOff x="4604658" y="3846742"/>
              <a:chExt cx="1456654" cy="521838"/>
            </a:xfrm>
          </p:grpSpPr>
          <p:sp>
            <p:nvSpPr>
              <p:cNvPr id="23" name="Elipsa 22"/>
              <p:cNvSpPr/>
              <p:nvPr/>
            </p:nvSpPr>
            <p:spPr>
              <a:xfrm>
                <a:off x="4604658" y="3846742"/>
                <a:ext cx="214314" cy="214314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4" name="Elipsa 23"/>
              <p:cNvSpPr/>
              <p:nvPr/>
            </p:nvSpPr>
            <p:spPr>
              <a:xfrm>
                <a:off x="4604658" y="4154266"/>
                <a:ext cx="214314" cy="214314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pic>
            <p:nvPicPr>
              <p:cNvPr id="25" name="Obraz 24" descr="images2.gif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4621666" y="4182160"/>
                <a:ext cx="171450" cy="171450"/>
              </a:xfrm>
              <a:prstGeom prst="rect">
                <a:avLst/>
              </a:prstGeom>
            </p:spPr>
          </p:pic>
          <p:pic>
            <p:nvPicPr>
              <p:cNvPr id="26" name="Obraz 25" descr="images2.gif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4632548" y="3857628"/>
                <a:ext cx="171450" cy="171450"/>
              </a:xfrm>
              <a:prstGeom prst="rect">
                <a:avLst/>
              </a:prstGeom>
            </p:spPr>
          </p:pic>
          <p:pic>
            <p:nvPicPr>
              <p:cNvPr id="27" name="Obraz 26" descr="images2.gif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889862" y="4010710"/>
                <a:ext cx="171450" cy="171450"/>
              </a:xfrm>
              <a:prstGeom prst="rect">
                <a:avLst/>
              </a:prstGeom>
            </p:spPr>
          </p:pic>
        </p:grpSp>
        <p:sp>
          <p:nvSpPr>
            <p:cNvPr id="28" name="Nawias klamrowy zamykający 27"/>
            <p:cNvSpPr/>
            <p:nvPr/>
          </p:nvSpPr>
          <p:spPr>
            <a:xfrm>
              <a:off x="4676891" y="3286124"/>
              <a:ext cx="214314" cy="357190"/>
            </a:xfrm>
            <a:prstGeom prst="rightBrac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grpSp>
        <p:nvGrpSpPr>
          <p:cNvPr id="32" name="Grupa 31"/>
          <p:cNvGrpSpPr/>
          <p:nvPr/>
        </p:nvGrpSpPr>
        <p:grpSpPr>
          <a:xfrm>
            <a:off x="2319437" y="2165418"/>
            <a:ext cx="214314" cy="214314"/>
            <a:chOff x="1900904" y="3489552"/>
            <a:chExt cx="214314" cy="214314"/>
          </a:xfrm>
        </p:grpSpPr>
        <p:sp>
          <p:nvSpPr>
            <p:cNvPr id="30" name="Elipsa 29"/>
            <p:cNvSpPr/>
            <p:nvPr/>
          </p:nvSpPr>
          <p:spPr>
            <a:xfrm>
              <a:off x="1900904" y="3489552"/>
              <a:ext cx="214314" cy="21431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31" name="Obraz 30" descr="images2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28794" y="3511589"/>
              <a:ext cx="171450" cy="171450"/>
            </a:xfrm>
            <a:prstGeom prst="rect">
              <a:avLst/>
            </a:prstGeom>
          </p:spPr>
        </p:pic>
      </p:grpSp>
      <p:grpSp>
        <p:nvGrpSpPr>
          <p:cNvPr id="33" name="Grupa 32"/>
          <p:cNvGrpSpPr/>
          <p:nvPr/>
        </p:nvGrpSpPr>
        <p:grpSpPr>
          <a:xfrm>
            <a:off x="5462709" y="3082961"/>
            <a:ext cx="214314" cy="214314"/>
            <a:chOff x="1900904" y="3489552"/>
            <a:chExt cx="214314" cy="214314"/>
          </a:xfrm>
        </p:grpSpPr>
        <p:sp>
          <p:nvSpPr>
            <p:cNvPr id="34" name="Elipsa 33"/>
            <p:cNvSpPr/>
            <p:nvPr/>
          </p:nvSpPr>
          <p:spPr>
            <a:xfrm>
              <a:off x="1900904" y="3489552"/>
              <a:ext cx="214314" cy="21431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35" name="Obraz 34" descr="images2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28794" y="3511589"/>
              <a:ext cx="171450" cy="171450"/>
            </a:xfrm>
            <a:prstGeom prst="rect">
              <a:avLst/>
            </a:prstGeom>
          </p:spPr>
        </p:pic>
      </p:grpSp>
      <p:cxnSp>
        <p:nvCxnSpPr>
          <p:cNvPr id="37" name="Łącznik łamany 36"/>
          <p:cNvCxnSpPr/>
          <p:nvPr/>
        </p:nvCxnSpPr>
        <p:spPr>
          <a:xfrm>
            <a:off x="6715140" y="3143248"/>
            <a:ext cx="533519" cy="16831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łamany 41"/>
          <p:cNvCxnSpPr>
            <a:endCxn id="31" idx="1"/>
          </p:cNvCxnSpPr>
          <p:nvPr/>
        </p:nvCxnSpPr>
        <p:spPr>
          <a:xfrm>
            <a:off x="1785918" y="1928802"/>
            <a:ext cx="561409" cy="344378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Łącznik łamany 62"/>
          <p:cNvCxnSpPr>
            <a:stCxn id="19" idx="1"/>
          </p:cNvCxnSpPr>
          <p:nvPr/>
        </p:nvCxnSpPr>
        <p:spPr>
          <a:xfrm rot="10800000" flipV="1">
            <a:off x="4929190" y="1981073"/>
            <a:ext cx="549202" cy="1273863"/>
          </a:xfrm>
          <a:prstGeom prst="bentConnector3">
            <a:avLst>
              <a:gd name="adj1" fmla="val 3578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Kształt 68"/>
          <p:cNvCxnSpPr/>
          <p:nvPr/>
        </p:nvCxnSpPr>
        <p:spPr>
          <a:xfrm rot="16200000" flipH="1">
            <a:off x="3857620" y="1893084"/>
            <a:ext cx="1024700" cy="1096138"/>
          </a:xfrm>
          <a:prstGeom prst="bentConnector4">
            <a:avLst>
              <a:gd name="adj1" fmla="val -544"/>
              <a:gd name="adj2" fmla="val 12187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pole tekstowe 73"/>
          <p:cNvSpPr txBox="1"/>
          <p:nvPr/>
        </p:nvSpPr>
        <p:spPr>
          <a:xfrm>
            <a:off x="4865166" y="2670016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∞</a:t>
            </a:r>
            <a:endParaRPr lang="pl-PL" b="1" dirty="0"/>
          </a:p>
        </p:txBody>
      </p:sp>
      <p:sp>
        <p:nvSpPr>
          <p:cNvPr id="75" name="pole tekstowe 74"/>
          <p:cNvSpPr txBox="1"/>
          <p:nvPr/>
        </p:nvSpPr>
        <p:spPr>
          <a:xfrm>
            <a:off x="4876317" y="2978070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∞</a:t>
            </a:r>
            <a:endParaRPr lang="pl-PL" b="1" dirty="0"/>
          </a:p>
        </p:txBody>
      </p:sp>
      <p:sp>
        <p:nvSpPr>
          <p:cNvPr id="76" name="pole tekstowe 75"/>
          <p:cNvSpPr txBox="1"/>
          <p:nvPr/>
        </p:nvSpPr>
        <p:spPr>
          <a:xfrm>
            <a:off x="1989081" y="1991534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∞</a:t>
            </a:r>
            <a:endParaRPr lang="pl-PL" b="1" dirty="0"/>
          </a:p>
        </p:txBody>
      </p:sp>
      <p:sp>
        <p:nvSpPr>
          <p:cNvPr id="77" name="pole tekstowe 76"/>
          <p:cNvSpPr txBox="1"/>
          <p:nvPr/>
        </p:nvSpPr>
        <p:spPr>
          <a:xfrm>
            <a:off x="1785918" y="1676503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50" b="1" dirty="0" smtClean="0"/>
              <a:t>1</a:t>
            </a:r>
            <a:endParaRPr lang="pl-PL" sz="2400" b="1" dirty="0"/>
          </a:p>
        </p:txBody>
      </p:sp>
      <p:sp>
        <p:nvSpPr>
          <p:cNvPr id="78" name="pole tekstowe 77"/>
          <p:cNvSpPr txBox="1"/>
          <p:nvPr/>
        </p:nvSpPr>
        <p:spPr>
          <a:xfrm>
            <a:off x="3846469" y="1676503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50" b="1" dirty="0" smtClean="0"/>
              <a:t>1</a:t>
            </a:r>
            <a:endParaRPr lang="pl-PL" sz="2400" b="1" dirty="0"/>
          </a:p>
        </p:txBody>
      </p:sp>
      <p:sp>
        <p:nvSpPr>
          <p:cNvPr id="79" name="pole tekstowe 78"/>
          <p:cNvSpPr txBox="1"/>
          <p:nvPr/>
        </p:nvSpPr>
        <p:spPr>
          <a:xfrm>
            <a:off x="6692838" y="2913251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50" b="1" dirty="0" smtClean="0"/>
              <a:t>1</a:t>
            </a:r>
            <a:endParaRPr lang="pl-PL" sz="2400" b="1" dirty="0"/>
          </a:p>
        </p:txBody>
      </p:sp>
      <p:sp>
        <p:nvSpPr>
          <p:cNvPr id="80" name="pole tekstowe 79"/>
          <p:cNvSpPr txBox="1"/>
          <p:nvPr/>
        </p:nvSpPr>
        <p:spPr>
          <a:xfrm>
            <a:off x="7037787" y="3082961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50" b="1" dirty="0" smtClean="0"/>
              <a:t>1</a:t>
            </a:r>
            <a:endParaRPr lang="pl-PL" sz="2400" b="1" dirty="0"/>
          </a:p>
        </p:txBody>
      </p:sp>
      <p:sp>
        <p:nvSpPr>
          <p:cNvPr id="81" name="pole tekstowe 80"/>
          <p:cNvSpPr txBox="1"/>
          <p:nvPr/>
        </p:nvSpPr>
        <p:spPr>
          <a:xfrm>
            <a:off x="5210410" y="1747941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50" b="1" dirty="0" smtClean="0"/>
              <a:t>1</a:t>
            </a:r>
            <a:endParaRPr lang="pl-PL" sz="2400" b="1" dirty="0"/>
          </a:p>
        </p:txBody>
      </p:sp>
      <p:sp>
        <p:nvSpPr>
          <p:cNvPr id="86" name="Prostokąt zaokrąglony 85"/>
          <p:cNvSpPr/>
          <p:nvPr/>
        </p:nvSpPr>
        <p:spPr>
          <a:xfrm>
            <a:off x="4895737" y="5857892"/>
            <a:ext cx="214314" cy="78581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zaokrąglony 86"/>
          <p:cNvSpPr/>
          <p:nvPr/>
        </p:nvSpPr>
        <p:spPr>
          <a:xfrm>
            <a:off x="5978458" y="4429132"/>
            <a:ext cx="214314" cy="78581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8" name="Prostokąt zaokrąglony 87"/>
          <p:cNvSpPr/>
          <p:nvPr/>
        </p:nvSpPr>
        <p:spPr>
          <a:xfrm>
            <a:off x="6364569" y="4429132"/>
            <a:ext cx="214314" cy="78581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9" name="Prostokąt zaokrąglony 88"/>
          <p:cNvSpPr/>
          <p:nvPr/>
        </p:nvSpPr>
        <p:spPr>
          <a:xfrm>
            <a:off x="6967439" y="5857892"/>
            <a:ext cx="214314" cy="78581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0" name="Prostokąt zaokrąglony 89"/>
          <p:cNvSpPr/>
          <p:nvPr/>
        </p:nvSpPr>
        <p:spPr>
          <a:xfrm>
            <a:off x="5286380" y="5857892"/>
            <a:ext cx="785818" cy="785818"/>
          </a:xfrm>
          <a:prstGeom prst="roundRect">
            <a:avLst/>
          </a:prstGeom>
          <a:noFill/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1" name="Prostokąt zaokrąglony 90"/>
          <p:cNvSpPr/>
          <p:nvPr/>
        </p:nvSpPr>
        <p:spPr>
          <a:xfrm>
            <a:off x="1895341" y="5857892"/>
            <a:ext cx="785818" cy="785818"/>
          </a:xfrm>
          <a:prstGeom prst="roundRect">
            <a:avLst/>
          </a:prstGeom>
          <a:noFill/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2" name="Prostokąt zaokrąglony 91"/>
          <p:cNvSpPr/>
          <p:nvPr/>
        </p:nvSpPr>
        <p:spPr>
          <a:xfrm>
            <a:off x="4127690" y="5857892"/>
            <a:ext cx="241147" cy="785818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3" name="Prostokąt zaokrąglony 92"/>
          <p:cNvSpPr/>
          <p:nvPr/>
        </p:nvSpPr>
        <p:spPr>
          <a:xfrm>
            <a:off x="241116" y="4451434"/>
            <a:ext cx="236615" cy="785818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9" name="Dowolny kształt 98"/>
          <p:cNvSpPr/>
          <p:nvPr/>
        </p:nvSpPr>
        <p:spPr>
          <a:xfrm>
            <a:off x="2230244" y="6646127"/>
            <a:ext cx="3657600" cy="111512"/>
          </a:xfrm>
          <a:custGeom>
            <a:avLst/>
            <a:gdLst>
              <a:gd name="connsiteX0" fmla="*/ 0 w 3657600"/>
              <a:gd name="connsiteY0" fmla="*/ 0 h 111512"/>
              <a:gd name="connsiteX1" fmla="*/ 2062976 w 3657600"/>
              <a:gd name="connsiteY1" fmla="*/ 111512 h 111512"/>
              <a:gd name="connsiteX2" fmla="*/ 3657600 w 3657600"/>
              <a:gd name="connsiteY2" fmla="*/ 0 h 111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57600" h="111512">
                <a:moveTo>
                  <a:pt x="0" y="0"/>
                </a:moveTo>
                <a:cubicBezTo>
                  <a:pt x="726688" y="55756"/>
                  <a:pt x="1453376" y="111512"/>
                  <a:pt x="2062976" y="111512"/>
                </a:cubicBezTo>
                <a:cubicBezTo>
                  <a:pt x="2672576" y="111512"/>
                  <a:pt x="3165088" y="55756"/>
                  <a:pt x="3657600" y="0"/>
                </a:cubicBezTo>
              </a:path>
            </a:pathLst>
          </a:custGeom>
          <a:ln w="19050"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0" name="Dowolny kształt 99"/>
          <p:cNvSpPr/>
          <p:nvPr/>
        </p:nvSpPr>
        <p:spPr>
          <a:xfrm>
            <a:off x="312234" y="5241073"/>
            <a:ext cx="3958683" cy="591015"/>
          </a:xfrm>
          <a:custGeom>
            <a:avLst/>
            <a:gdLst>
              <a:gd name="connsiteX0" fmla="*/ 0 w 3958683"/>
              <a:gd name="connsiteY0" fmla="*/ 0 h 591015"/>
              <a:gd name="connsiteX1" fmla="*/ 959005 w 3958683"/>
              <a:gd name="connsiteY1" fmla="*/ 211873 h 591015"/>
              <a:gd name="connsiteX2" fmla="*/ 2999678 w 3958683"/>
              <a:gd name="connsiteY2" fmla="*/ 200722 h 591015"/>
              <a:gd name="connsiteX3" fmla="*/ 3958683 w 3958683"/>
              <a:gd name="connsiteY3" fmla="*/ 591015 h 591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58683" h="591015">
                <a:moveTo>
                  <a:pt x="0" y="0"/>
                </a:moveTo>
                <a:cubicBezTo>
                  <a:pt x="229529" y="89209"/>
                  <a:pt x="459059" y="178419"/>
                  <a:pt x="959005" y="211873"/>
                </a:cubicBezTo>
                <a:cubicBezTo>
                  <a:pt x="1458951" y="245327"/>
                  <a:pt x="2499732" y="137532"/>
                  <a:pt x="2999678" y="200722"/>
                </a:cubicBezTo>
                <a:cubicBezTo>
                  <a:pt x="3499624" y="263912"/>
                  <a:pt x="3729153" y="427463"/>
                  <a:pt x="3958683" y="591015"/>
                </a:cubicBezTo>
              </a:path>
            </a:pathLst>
          </a:custGeom>
          <a:ln w="19050">
            <a:solidFill>
              <a:schemeClr val="accent3">
                <a:lumMod val="7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1" name="Dowolny kształt 100"/>
          <p:cNvSpPr/>
          <p:nvPr/>
        </p:nvSpPr>
        <p:spPr>
          <a:xfrm>
            <a:off x="4650059" y="4493941"/>
            <a:ext cx="1315843" cy="1527718"/>
          </a:xfrm>
          <a:custGeom>
            <a:avLst/>
            <a:gdLst>
              <a:gd name="connsiteX0" fmla="*/ 234175 w 1315843"/>
              <a:gd name="connsiteY0" fmla="*/ 1527718 h 1527718"/>
              <a:gd name="connsiteX1" fmla="*/ 33453 w 1315843"/>
              <a:gd name="connsiteY1" fmla="*/ 1215483 h 1527718"/>
              <a:gd name="connsiteX2" fmla="*/ 111512 w 1315843"/>
              <a:gd name="connsiteY2" fmla="*/ 724830 h 1527718"/>
              <a:gd name="connsiteX3" fmla="*/ 702526 w 1315843"/>
              <a:gd name="connsiteY3" fmla="*/ 200722 h 1527718"/>
              <a:gd name="connsiteX4" fmla="*/ 1315843 w 1315843"/>
              <a:gd name="connsiteY4" fmla="*/ 0 h 1527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5843" h="1527718">
                <a:moveTo>
                  <a:pt x="234175" y="1527718"/>
                </a:moveTo>
                <a:cubicBezTo>
                  <a:pt x="144036" y="1438508"/>
                  <a:pt x="53897" y="1349298"/>
                  <a:pt x="33453" y="1215483"/>
                </a:cubicBezTo>
                <a:cubicBezTo>
                  <a:pt x="13009" y="1081668"/>
                  <a:pt x="0" y="893957"/>
                  <a:pt x="111512" y="724830"/>
                </a:cubicBezTo>
                <a:cubicBezTo>
                  <a:pt x="223024" y="555703"/>
                  <a:pt x="501804" y="321527"/>
                  <a:pt x="702526" y="200722"/>
                </a:cubicBezTo>
                <a:cubicBezTo>
                  <a:pt x="903248" y="79917"/>
                  <a:pt x="1109545" y="39958"/>
                  <a:pt x="1315843" y="0"/>
                </a:cubicBezTo>
              </a:path>
            </a:pathLst>
          </a:custGeom>
          <a:ln w="19050">
            <a:solidFill>
              <a:srgbClr val="7030A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2" name="Dowolny kształt 101"/>
          <p:cNvSpPr/>
          <p:nvPr/>
        </p:nvSpPr>
        <p:spPr>
          <a:xfrm>
            <a:off x="6512312" y="5218771"/>
            <a:ext cx="446049" cy="992458"/>
          </a:xfrm>
          <a:custGeom>
            <a:avLst/>
            <a:gdLst>
              <a:gd name="connsiteX0" fmla="*/ 0 w 446049"/>
              <a:gd name="connsiteY0" fmla="*/ 0 h 992458"/>
              <a:gd name="connsiteX1" fmla="*/ 189571 w 446049"/>
              <a:gd name="connsiteY1" fmla="*/ 256478 h 992458"/>
              <a:gd name="connsiteX2" fmla="*/ 223025 w 446049"/>
              <a:gd name="connsiteY2" fmla="*/ 680224 h 992458"/>
              <a:gd name="connsiteX3" fmla="*/ 446049 w 446049"/>
              <a:gd name="connsiteY3" fmla="*/ 992458 h 992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049" h="992458">
                <a:moveTo>
                  <a:pt x="0" y="0"/>
                </a:moveTo>
                <a:cubicBezTo>
                  <a:pt x="76200" y="71553"/>
                  <a:pt x="152400" y="143107"/>
                  <a:pt x="189571" y="256478"/>
                </a:cubicBezTo>
                <a:cubicBezTo>
                  <a:pt x="226742" y="369849"/>
                  <a:pt x="180279" y="557561"/>
                  <a:pt x="223025" y="680224"/>
                </a:cubicBezTo>
                <a:cubicBezTo>
                  <a:pt x="265771" y="802887"/>
                  <a:pt x="355910" y="897672"/>
                  <a:pt x="446049" y="992458"/>
                </a:cubicBezTo>
              </a:path>
            </a:pathLst>
          </a:custGeom>
          <a:ln w="19050">
            <a:solidFill>
              <a:srgbClr val="C0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Stosowanie </a:t>
            </a:r>
            <a:r>
              <a:rPr lang="pl-PL" b="1" cap="all" dirty="0" err="1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MySQL</a:t>
            </a:r>
            <a:endParaRPr lang="pl-PL" b="1" cap="all" dirty="0" smtClean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428596" y="1571612"/>
            <a:ext cx="724441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err="1" smtClean="0"/>
              <a:t>MySQL</a:t>
            </a:r>
            <a:r>
              <a:rPr lang="pl-PL" sz="2000" dirty="0" smtClean="0"/>
              <a:t> jest jednym z najpopularniejszych z </a:t>
            </a:r>
            <a:r>
              <a:rPr lang="pl-PL" sz="2000" dirty="0" err="1" smtClean="0"/>
              <a:t>wolnodostępnych</a:t>
            </a:r>
            <a:r>
              <a:rPr lang="pl-PL" sz="2000" dirty="0" smtClean="0"/>
              <a:t> </a:t>
            </a:r>
          </a:p>
          <a:p>
            <a:r>
              <a:rPr lang="pl-PL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silników relacyjnych baz danych.</a:t>
            </a:r>
          </a:p>
          <a:p>
            <a:endParaRPr lang="pl-PL" sz="2000" dirty="0" smtClean="0"/>
          </a:p>
          <a:p>
            <a:r>
              <a:rPr lang="pl-PL" sz="2000" dirty="0" smtClean="0"/>
              <a:t>Przed przystąpieniem do pracy :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/>
              <a:t> pobierz z </a:t>
            </a:r>
            <a:r>
              <a:rPr lang="pl-PL" sz="2000" dirty="0" err="1" smtClean="0"/>
              <a:t>internetu</a:t>
            </a:r>
            <a:r>
              <a:rPr lang="pl-PL" sz="2000" dirty="0" smtClean="0"/>
              <a:t> i zainstaluj najnowszą wersję </a:t>
            </a:r>
            <a:r>
              <a:rPr lang="pl-PL" sz="2000" dirty="0" err="1" smtClean="0"/>
              <a:t>MySQL</a:t>
            </a:r>
            <a:endParaRPr lang="pl-PL" sz="2000" dirty="0" smtClean="0"/>
          </a:p>
          <a:p>
            <a:pPr>
              <a:buFont typeface="Arial" pitchFamily="34" charset="0"/>
              <a:buChar char="•"/>
            </a:pPr>
            <a:r>
              <a:rPr lang="pl-PL" sz="2000" dirty="0" smtClean="0"/>
              <a:t> określ hasło administratora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/>
              <a:t> uruchom serwer </a:t>
            </a:r>
            <a:r>
              <a:rPr lang="pl-PL" sz="2000" dirty="0" err="1" smtClean="0"/>
              <a:t>MySQL</a:t>
            </a:r>
            <a:endParaRPr lang="pl-PL" sz="2000" dirty="0" smtClean="0"/>
          </a:p>
          <a:p>
            <a:pPr>
              <a:buFont typeface="Arial" pitchFamily="34" charset="0"/>
              <a:buChar char="•"/>
            </a:pPr>
            <a:endParaRPr lang="pl-PL" sz="2000" dirty="0" smtClean="0"/>
          </a:p>
          <a:p>
            <a:r>
              <a:rPr lang="pl-PL" sz="2000" dirty="0" smtClean="0"/>
              <a:t>Po zalogowaniu się do serwera możemy przystąpić do pracy.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Składnia SQL</a:t>
            </a:r>
            <a:br>
              <a:rPr lang="pl-PL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pl-PL" sz="2200" b="1" cap="all" dirty="0" err="1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create</a:t>
            </a:r>
            <a:r>
              <a:rPr lang="pl-PL" sz="22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DATABASE, grant, </a:t>
            </a:r>
            <a:r>
              <a:rPr lang="pl-PL" sz="2200" b="1" cap="all" dirty="0" err="1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revoke</a:t>
            </a:r>
            <a:endParaRPr lang="pl-PL" b="1" cap="all" dirty="0" smtClean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428596" y="1428736"/>
            <a:ext cx="76097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SQL – strukturalny język zapytań. </a:t>
            </a:r>
          </a:p>
          <a:p>
            <a:r>
              <a:rPr lang="pl-PL" dirty="0" smtClean="0"/>
              <a:t>Jest najbardziej rozpowszechniony standaryzowany język </a:t>
            </a:r>
          </a:p>
          <a:p>
            <a:r>
              <a:rPr lang="pl-PL" dirty="0" smtClean="0"/>
              <a:t>dostępu do systemów zarządzania relacyjnymi bazami danych (RDBMS)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28596" y="2500306"/>
            <a:ext cx="8216929" cy="4985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Tworzenie bazy danych</a:t>
            </a:r>
          </a:p>
          <a:p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CREATE DATABASE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nazwa_bazy</a:t>
            </a:r>
            <a:endParaRPr lang="pl-PL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Definiowanie użytkowników i przywilejów</a:t>
            </a:r>
          </a:p>
          <a:p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GRANT 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przywileje </a:t>
            </a:r>
            <a:r>
              <a:rPr lang="pl-PL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[kolumny]</a:t>
            </a:r>
          </a:p>
          <a:p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ON 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obiekt</a:t>
            </a:r>
          </a:p>
          <a:p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TO</a:t>
            </a:r>
            <a:r>
              <a:rPr lang="pl-PL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identyfikator użytkownika </a:t>
            </a:r>
            <a:r>
              <a:rPr lang="pl-PL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[</a:t>
            </a: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IDENTIFIED BY 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‘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haslo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’</a:t>
            </a:r>
            <a:r>
              <a:rPr lang="pl-PL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]</a:t>
            </a:r>
          </a:p>
          <a:p>
            <a:r>
              <a:rPr lang="pl-PL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[</a:t>
            </a: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WITH </a:t>
            </a:r>
            <a:r>
              <a:rPr lang="pl-PL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[</a:t>
            </a: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GRANT OPTION </a:t>
            </a:r>
            <a:r>
              <a:rPr lang="pl-PL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| ograniczenia]]</a:t>
            </a:r>
          </a:p>
          <a:p>
            <a:pPr>
              <a:spcBef>
                <a:spcPts val="600"/>
              </a:spcBef>
            </a:pP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Przywileje:</a:t>
            </a:r>
          </a:p>
          <a:p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SELECT, INSERT, UPDATE, DELETE, INDEX, ALTER, CREATE, DROP, ALL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Odbieranie przywilejów użytkownikom</a:t>
            </a:r>
            <a:endParaRPr lang="pl-PL" b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REVOKE 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przywileje </a:t>
            </a:r>
            <a:r>
              <a:rPr lang="pl-PL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[kolumny]</a:t>
            </a:r>
          </a:p>
          <a:p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ON 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obiekt</a:t>
            </a:r>
          </a:p>
          <a:p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FROM</a:t>
            </a:r>
            <a:r>
              <a:rPr lang="pl-PL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identyfikator użytkownika</a:t>
            </a: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b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Składnia SQL </a:t>
            </a:r>
            <a:br>
              <a:rPr lang="pl-PL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pl-PL" sz="2200" b="1" cap="all" dirty="0" err="1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create</a:t>
            </a:r>
            <a:r>
              <a:rPr lang="pl-PL" sz="22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DATABASE, grant, </a:t>
            </a:r>
            <a:r>
              <a:rPr lang="pl-PL" sz="2200" b="1" cap="all" dirty="0" err="1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revoke</a:t>
            </a:r>
            <a:r>
              <a:rPr lang="pl-PL" sz="22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- przykład</a:t>
            </a:r>
            <a:endParaRPr lang="pl-PL" b="1" cap="all" dirty="0" smtClean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428596" y="1571612"/>
            <a:ext cx="856305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Tworzenie bazy danych</a:t>
            </a:r>
          </a:p>
          <a:p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CREATE DATABASE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ksiegarnia</a:t>
            </a:r>
            <a:endParaRPr lang="pl-PL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Definiowanie użytkowników i przywilejów</a:t>
            </a:r>
          </a:p>
          <a:p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GRANT SELECT, INSERT, UPDATE, DELETE, INDEX, ALTER, CREATE, DROP</a:t>
            </a: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ON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ksiegarnia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.*</a:t>
            </a:r>
          </a:p>
          <a:p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TO</a:t>
            </a:r>
            <a:r>
              <a:rPr lang="pl-PL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Janek </a:t>
            </a: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IDENTIFIED BY 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‘Jan75B’</a:t>
            </a: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600"/>
              </a:spcBef>
            </a:pPr>
            <a:endParaRPr lang="pl-PL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Odbieranie przywilejów użytkownikom</a:t>
            </a:r>
            <a:endParaRPr lang="pl-PL" b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REVOKE ALTER, CREATE, DROP</a:t>
            </a: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ON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ksiegarnia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.*</a:t>
            </a:r>
          </a:p>
          <a:p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FROM</a:t>
            </a:r>
            <a:r>
              <a:rPr lang="pl-PL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Janek</a:t>
            </a: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b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Składnia SQL</a:t>
            </a:r>
            <a:br>
              <a:rPr lang="pl-PL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pl-PL" sz="27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USE, CREATE TABLE</a:t>
            </a:r>
            <a:endParaRPr lang="pl-PL" b="1" cap="all" dirty="0" smtClean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357158" y="1657730"/>
            <a:ext cx="6635406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Używanie odpowiedniej bazy danych</a:t>
            </a:r>
          </a:p>
          <a:p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USE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nazwa_bazy</a:t>
            </a:r>
            <a:endParaRPr lang="pl-PL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Tworzenie tabel bazy danych</a:t>
            </a:r>
          </a:p>
          <a:p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CREATE TABLE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nazwa_tabeli</a:t>
            </a:r>
            <a:r>
              <a:rPr lang="pl-PL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(kolumny)</a:t>
            </a:r>
            <a:endParaRPr lang="pl-PL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1200"/>
              </a:spcBef>
            </a:pPr>
            <a:r>
              <a:rPr lang="pl-PL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dodarkowe</a:t>
            </a: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atrybuty kolumn:</a:t>
            </a:r>
          </a:p>
          <a:p>
            <a:pPr>
              <a:spcBef>
                <a:spcPts val="600"/>
              </a:spcBef>
            </a:pP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NOT NULL, </a:t>
            </a:r>
            <a:r>
              <a:rPr lang="pl-PL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AUTO_INCREMENT</a:t>
            </a: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, PRIMARY KEY, UNSIGNED</a:t>
            </a:r>
          </a:p>
          <a:p>
            <a:pPr>
              <a:spcBef>
                <a:spcPts val="600"/>
              </a:spcBef>
            </a:pP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Typy kolumn:</a:t>
            </a:r>
          </a:p>
          <a:p>
            <a:pPr>
              <a:spcBef>
                <a:spcPts val="600"/>
              </a:spcBef>
            </a:pP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INT, TINYINT, CHAR(n), FLOAT(</a:t>
            </a:r>
            <a:r>
              <a:rPr lang="pl-PL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m,d</a:t>
            </a: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), DATE, TEXT</a:t>
            </a:r>
            <a:endParaRPr lang="pl-PL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600"/>
              </a:spcBef>
            </a:pPr>
            <a:endParaRPr lang="pl-PL" b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b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Składnia SQL </a:t>
            </a:r>
            <a:br>
              <a:rPr lang="pl-PL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pl-PL" sz="24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USE, CREATE TABLE </a:t>
            </a:r>
            <a:r>
              <a:rPr lang="pl-PL" sz="22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- przykład</a:t>
            </a:r>
            <a:endParaRPr lang="pl-PL" b="1" cap="all" dirty="0" smtClean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57158" y="1613539"/>
            <a:ext cx="5690147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Używanie odpowiedniej bazy danych</a:t>
            </a:r>
          </a:p>
          <a:p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USE </a:t>
            </a:r>
            <a:r>
              <a:rPr lang="pl-PL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ksiegarnia</a:t>
            </a:r>
            <a:endParaRPr lang="pl-PL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Tworzenie tabel bazy danych</a:t>
            </a:r>
          </a:p>
          <a:p>
            <a:r>
              <a:rPr lang="pl-PL" sz="16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CREATE TABLE 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klienci</a:t>
            </a:r>
          </a:p>
          <a:p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(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id_klient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int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unsigned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not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null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auto_increment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primary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key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,</a:t>
            </a:r>
          </a:p>
          <a:p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nazwisko char(50) not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null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,</a:t>
            </a:r>
          </a:p>
          <a:p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adres char(100) not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null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,</a:t>
            </a:r>
          </a:p>
          <a:p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miejscowosc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char(30) not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null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);</a:t>
            </a:r>
          </a:p>
          <a:p>
            <a:endParaRPr lang="pl-PL" sz="1600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r>
              <a:rPr lang="pl-PL" sz="16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CREATE TABLE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zamowienia</a:t>
            </a:r>
            <a:endParaRPr lang="pl-PL" sz="1600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(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nr_zam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int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unsigned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not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null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auto_increment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primary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key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,</a:t>
            </a:r>
          </a:p>
          <a:p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id_klient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int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unsigned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not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null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,</a:t>
            </a:r>
          </a:p>
          <a:p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data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date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not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null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);</a:t>
            </a:r>
          </a:p>
          <a:p>
            <a:endParaRPr lang="pl-PL" sz="1600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r>
              <a:rPr lang="pl-PL" sz="16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CREATE TABLE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zam_pozycje</a:t>
            </a:r>
            <a:endParaRPr lang="pl-PL" sz="1600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(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nr_zam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int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unsigned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not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null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,</a:t>
            </a:r>
          </a:p>
          <a:p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isbn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char(8) not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null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,</a:t>
            </a:r>
          </a:p>
          <a:p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ilosc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tinyint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unsigned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,</a:t>
            </a:r>
          </a:p>
          <a:p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Primary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key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(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nr_zam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, </a:t>
            </a:r>
            <a:r>
              <a:rPr lang="pl-PL" sz="1600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isbn</a:t>
            </a:r>
            <a:r>
              <a:rPr lang="pl-PL" sz="1600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) );</a:t>
            </a:r>
            <a:endParaRPr lang="pl-PL" sz="1600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sz="1600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600"/>
              </a:spcBef>
            </a:pPr>
            <a:endParaRPr lang="pl-PL" b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b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pl-PL" i="1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endParaRPr lang="pl-PL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zny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482</TotalTime>
  <Words>1057</Words>
  <Application>Microsoft Office PowerPoint</Application>
  <PresentationFormat>Pokaz na ekranie (4:3)</PresentationFormat>
  <Paragraphs>448</Paragraphs>
  <Slides>14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Techniczny</vt:lpstr>
      <vt:lpstr>Księgarnia Internetowa</vt:lpstr>
      <vt:lpstr>Projektowanie bazy</vt:lpstr>
      <vt:lpstr>Projekt bazy</vt:lpstr>
      <vt:lpstr>Przykładowe dane</vt:lpstr>
      <vt:lpstr>Stosowanie MySQL</vt:lpstr>
      <vt:lpstr>Składnia SQL create DATABASE, grant, revoke</vt:lpstr>
      <vt:lpstr>Składnia SQL  create DATABASE, grant, revoke - przykład</vt:lpstr>
      <vt:lpstr>Składnia SQL USE, CREATE TABLE</vt:lpstr>
      <vt:lpstr>Składnia SQL  USE, CREATE TABLE - przykład</vt:lpstr>
      <vt:lpstr>Składnia SQL  Show Tables, Show DATABASE, DESCRIBE</vt:lpstr>
      <vt:lpstr>Składnia SQL  INSERT</vt:lpstr>
      <vt:lpstr>Składnia SQL  SELECT</vt:lpstr>
      <vt:lpstr>Składnia SQL  SELECT – przykłady </vt:lpstr>
      <vt:lpstr>Składnia SQL  SELECT – przykłady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Ania</dc:creator>
  <cp:lastModifiedBy>AT</cp:lastModifiedBy>
  <cp:revision>67</cp:revision>
  <dcterms:created xsi:type="dcterms:W3CDTF">2008-03-29T18:26:24Z</dcterms:created>
  <dcterms:modified xsi:type="dcterms:W3CDTF">2010-06-24T17:22:08Z</dcterms:modified>
</cp:coreProperties>
</file>