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4" r:id="rId9"/>
    <p:sldId id="261" r:id="rId10"/>
    <p:sldId id="265" r:id="rId11"/>
    <p:sldId id="266" r:id="rId12"/>
    <p:sldId id="268" r:id="rId13"/>
    <p:sldId id="269" r:id="rId14"/>
    <p:sldId id="270" r:id="rId15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F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Bez stylu, bez siatki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512" autoAdjust="0"/>
    <p:restoredTop sz="94660"/>
  </p:normalViewPr>
  <p:slideViewPr>
    <p:cSldViewPr>
      <p:cViewPr varScale="1">
        <p:scale>
          <a:sx n="63" d="100"/>
          <a:sy n="63" d="100"/>
        </p:scale>
        <p:origin x="-136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rostokąt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Prostokąt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Prostokąt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Prostokąt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Prostokąt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Podtytuł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l-PL" smtClean="0"/>
              <a:t>Kliknij, aby edytować styl wzorca podtytułu</a:t>
            </a:r>
            <a:endParaRPr kumimoji="0" lang="en-US"/>
          </a:p>
        </p:txBody>
      </p:sp>
      <p:sp>
        <p:nvSpPr>
          <p:cNvPr id="28" name="Symbol zastępczy daty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2008-01-10</a:t>
            </a:fld>
            <a:endParaRPr lang="pl-PL" dirty="0"/>
          </a:p>
        </p:txBody>
      </p:sp>
      <p:sp>
        <p:nvSpPr>
          <p:cNvPr id="17" name="Symbol zastępczy stopki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7" name="Łącznik prosty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Prostokąt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Elipsa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4" name="Elipsa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ymbol zastępczy numeru slajdu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589B7C76-EFF2-4CD8-A475-4750F11B4BC6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8" name="Tytuł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2008-01-10</a:t>
            </a:fld>
            <a:endParaRPr lang="pl-PL" dirty="0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ytuł pionowy i teks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rostokąt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8" name="Prostokąt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Prostokąt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Prostokąt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1" name="Prostokąt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Prostokąt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Łącznik prosty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4" name="Elipsa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Elipsa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2008-01-10</a:t>
            </a:fld>
            <a:endParaRPr lang="pl-PL" dirty="0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2008-01-10</a:t>
            </a:fld>
            <a:endParaRPr lang="pl-PL" dirty="0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8" name="Symbol zastępczy zawartości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rostokąt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5" name="Prostokąt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Prostokąt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Prostokąt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Prostokąt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Prostokąt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13" name="Prostokąt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4" name="Prostokąt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2008-01-10</a:t>
            </a:fld>
            <a:endParaRPr lang="pl-PL" dirty="0"/>
          </a:p>
        </p:txBody>
      </p:sp>
      <p:sp>
        <p:nvSpPr>
          <p:cNvPr id="8" name="Łącznik prosty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Elipsa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Elipsa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589B7C76-EFF2-4CD8-A475-4750F11B4BC6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66221E02-25CB-4963-84BC-0813985E7D90}" type="datetimeFigureOut">
              <a:rPr lang="pl-PL" smtClean="0"/>
              <a:pPr/>
              <a:t>2008-01-10</a:t>
            </a:fld>
            <a:endParaRPr lang="pl-PL" dirty="0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8" name="Łącznik prosty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ymbol zastępczy zawartości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12" name="Symbol zastępczy zawartości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ównani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Łącznik prosty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Prostokąt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Prostokąt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1" name="Prostokąt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2" name="Prostokąt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1" name="Prostokąt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3" name="Prostokąt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2008-01-10</a:t>
            </a:fld>
            <a:endParaRPr lang="pl-PL" dirty="0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pl-PL" dirty="0"/>
          </a:p>
        </p:txBody>
      </p:sp>
      <p:sp>
        <p:nvSpPr>
          <p:cNvPr id="15" name="Łącznik prosty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Prostokąt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Symbol zastępczy zawartości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26" name="Symbol zastępczy zawartości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25" name="Elipsa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7" name="Elipsa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589B7C76-EFF2-4CD8-A475-4750F11B4BC6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23" name="Tytuł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2008-01-10</a:t>
            </a:fld>
            <a:endParaRPr lang="pl-PL" dirty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rostokąt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8" name="Prostokąt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Prostokąt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Prostokąt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Prostokąt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6" name="Prostokąt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2008-01-10</a:t>
            </a:fld>
            <a:endParaRPr lang="pl-PL" dirty="0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589B7C76-EFF2-4CD8-A475-4750F11B4BC6}" type="slidenum">
              <a:rPr lang="pl-PL" smtClean="0"/>
              <a:pPr/>
              <a:t>‹#›</a:t>
            </a:fld>
            <a:endParaRPr lang="pl-PL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rostokąt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5" name="Prostokąt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Prostokąt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Prostokąt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7" name="Prostokąt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Prostokąt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8" name="Prostokąt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Łącznik prosty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Symbol zastępczy zawartości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10" name="Elipsa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Elipsa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589B7C76-EFF2-4CD8-A475-4750F11B4BC6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21" name="Prostokąt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2008-01-10</a:t>
            </a:fld>
            <a:endParaRPr lang="pl-PL" dirty="0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pl-PL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Łącznik prosty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Prostokąt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Prostokąt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7" name="Prostokąt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Prostokąt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Prostokąt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8" name="Prostokąt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Prostokąt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Elipsa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3" name="Elipsa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l-PL" dirty="0" smtClean="0"/>
              <a:t>Kliknij ikonę, aby dodać obraz</a:t>
            </a:r>
            <a:endParaRPr kumimoji="0" lang="en-US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22" name="Prostokąt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66221E02-25CB-4963-84BC-0813985E7D90}" type="datetimeFigureOut">
              <a:rPr lang="pl-PL" smtClean="0"/>
              <a:pPr/>
              <a:t>2008-01-10</a:t>
            </a:fld>
            <a:endParaRPr lang="pl-PL" dirty="0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pl-PL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rostokąt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Prostokąt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Prostokąt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Prostokąt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Prostokąt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4" name="Symbol zastępczy daty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66221E02-25CB-4963-84BC-0813985E7D90}" type="datetimeFigureOut">
              <a:rPr lang="pl-PL" smtClean="0"/>
              <a:pPr/>
              <a:t>2008-01-10</a:t>
            </a:fld>
            <a:endParaRPr lang="pl-PL" dirty="0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8" name="Prostokąt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Łącznik prosty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Elipsa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Elipsa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ymbol zastępczy numeru slajdu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589B7C76-EFF2-4CD8-A475-4750F11B4BC6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22" name="Symbol zastępczy tytułu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13" name="Symbol zastępczy tekstu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  <a:p>
            <a:pPr lvl="1" eaLnBrk="1" latinLnBrk="0" hangingPunct="1"/>
            <a:r>
              <a:rPr kumimoji="0" lang="pl-PL" smtClean="0"/>
              <a:t>Drugi poziom</a:t>
            </a:r>
          </a:p>
          <a:p>
            <a:pPr lvl="2" eaLnBrk="1" latinLnBrk="0" hangingPunct="1"/>
            <a:r>
              <a:rPr kumimoji="0" lang="pl-PL" smtClean="0"/>
              <a:t>Trzeci poziom</a:t>
            </a:r>
          </a:p>
          <a:p>
            <a:pPr lvl="3" eaLnBrk="1" latinLnBrk="0" hangingPunct="1"/>
            <a:r>
              <a:rPr kumimoji="0" lang="pl-PL" smtClean="0"/>
              <a:t>Czwarty poziom</a:t>
            </a:r>
          </a:p>
          <a:p>
            <a:pPr lvl="4" eaLnBrk="1" latinLnBrk="0" hangingPunct="1"/>
            <a:r>
              <a:rPr kumimoji="0" lang="pl-PL" smtClean="0"/>
              <a:t>Piąty poziom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oleObject3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dirty="0" smtClean="0">
                <a:effectLst>
                  <a:reflection blurRad="6350" stA="55000" endA="300" endPos="45500" dir="5400000" sy="-100000" algn="bl" rotWithShape="0"/>
                </a:effectLst>
              </a:rPr>
              <a:t>Problem komiwojażera</a:t>
            </a:r>
            <a:endParaRPr lang="pl-PL" dirty="0">
              <a:effectLst>
                <a:reflection blurRad="6350" stA="55000" endA="300" endPos="45500" dir="5400000" sy="-100000" algn="bl" rotWithShape="0"/>
              </a:effectLst>
            </a:endParaRPr>
          </a:p>
        </p:txBody>
      </p:sp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b="1" dirty="0" smtClean="0">
                <a:effectLst>
                  <a:reflection blurRad="6350" stA="55000" endA="300" endPos="45500" dir="5400000" sy="-100000" algn="bl" rotWithShape="0"/>
                </a:effectLst>
              </a:rPr>
              <a:t>A</a:t>
            </a:r>
            <a:r>
              <a:rPr lang="pl-PL" dirty="0" smtClean="0">
                <a:effectLst>
                  <a:reflection blurRad="6350" stA="55000" endA="300" endPos="45500" dir="5400000" sy="-100000" algn="bl" rotWithShape="0"/>
                </a:effectLst>
              </a:rPr>
              <a:t>lgorytmy </a:t>
            </a:r>
            <a:r>
              <a:rPr lang="pl-PL" b="1" dirty="0" smtClean="0">
                <a:effectLst>
                  <a:reflection blurRad="6350" stA="55000" endA="300" endPos="45500" dir="5400000" sy="-100000" algn="bl" rotWithShape="0"/>
                </a:effectLst>
              </a:rPr>
              <a:t>G</a:t>
            </a:r>
            <a:r>
              <a:rPr lang="pl-PL" dirty="0" smtClean="0">
                <a:effectLst>
                  <a:reflection blurRad="6350" stA="55000" endA="300" endPos="45500" dir="5400000" sy="-100000" algn="bl" rotWithShape="0"/>
                </a:effectLst>
              </a:rPr>
              <a:t>enetyczne</a:t>
            </a:r>
            <a:endParaRPr lang="pl-PL" dirty="0">
              <a:effectLst>
                <a:reflection blurRad="6350" stA="55000" endA="300" endPos="45500" dir="5400000" sy="-100000" algn="bl" rotWithShape="0"/>
              </a:effectLst>
            </a:endParaRPr>
          </a:p>
        </p:txBody>
      </p:sp>
      <p:sp>
        <p:nvSpPr>
          <p:cNvPr id="4" name="pole tekstowe 3"/>
          <p:cNvSpPr txBox="1"/>
          <p:nvPr/>
        </p:nvSpPr>
        <p:spPr>
          <a:xfrm>
            <a:off x="6215074" y="5715016"/>
            <a:ext cx="27286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pl-PL" dirty="0" smtClean="0">
                <a:solidFill>
                  <a:schemeClr val="tx2">
                    <a:lumMod val="50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</a:rPr>
              <a:t>Anna Tomkowska</a:t>
            </a:r>
          </a:p>
          <a:p>
            <a:pPr algn="r"/>
            <a:r>
              <a:rPr lang="pl-PL" dirty="0" smtClean="0">
                <a:solidFill>
                  <a:schemeClr val="tx2">
                    <a:lumMod val="50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</a:rPr>
              <a:t>Politechnika Koszalińska</a:t>
            </a:r>
            <a:endParaRPr lang="pl-PL" dirty="0">
              <a:solidFill>
                <a:schemeClr val="tx2">
                  <a:lumMod val="50000"/>
                </a:schemeClr>
              </a:solidFill>
              <a:effectLst>
                <a:reflection blurRad="6350" stA="55000" endA="300" endPos="45500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Krzyżowanie - problemy</a:t>
            </a:r>
            <a:endParaRPr lang="pl-PL" dirty="0"/>
          </a:p>
        </p:txBody>
      </p:sp>
      <p:sp>
        <p:nvSpPr>
          <p:cNvPr id="16" name="pole tekstowe 15"/>
          <p:cNvSpPr txBox="1"/>
          <p:nvPr/>
        </p:nvSpPr>
        <p:spPr>
          <a:xfrm>
            <a:off x="500034" y="1500174"/>
            <a:ext cx="82153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>
                <a:solidFill>
                  <a:schemeClr val="tx2">
                    <a:lumMod val="75000"/>
                  </a:schemeClr>
                </a:solidFill>
              </a:rPr>
              <a:t>Kodowanie permutacyjne – problemy podczas krzyżowania</a:t>
            </a:r>
            <a:endParaRPr lang="pl-PL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18436" name="Picture 4" descr="C:\Users\Ania\Desktop\3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14480" y="4786322"/>
            <a:ext cx="2714644" cy="1571636"/>
          </a:xfrm>
          <a:prstGeom prst="rect">
            <a:avLst/>
          </a:prstGeom>
          <a:noFill/>
          <a:ln w="15875">
            <a:solidFill>
              <a:schemeClr val="bg2">
                <a:lumMod val="50000"/>
              </a:schemeClr>
            </a:solidFill>
          </a:ln>
        </p:spPr>
      </p:pic>
      <p:pic>
        <p:nvPicPr>
          <p:cNvPr id="19" name="Picture 2" descr="C:\Users\Ania\Desktop\2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643042" y="2071678"/>
            <a:ext cx="2714643" cy="1571636"/>
          </a:xfrm>
          <a:prstGeom prst="rect">
            <a:avLst/>
          </a:prstGeom>
          <a:noFill/>
          <a:ln w="19050">
            <a:solidFill>
              <a:schemeClr val="bg2">
                <a:lumMod val="50000"/>
              </a:schemeClr>
            </a:solidFill>
          </a:ln>
        </p:spPr>
      </p:pic>
      <p:graphicFrame>
        <p:nvGraphicFramePr>
          <p:cNvPr id="24" name="Tabela 23"/>
          <p:cNvGraphicFramePr>
            <a:graphicFrameLocks noGrp="1"/>
          </p:cNvGraphicFramePr>
          <p:nvPr/>
        </p:nvGraphicFramePr>
        <p:xfrm>
          <a:off x="2000232" y="3835718"/>
          <a:ext cx="2428888" cy="335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6984"/>
                <a:gridCol w="346984"/>
                <a:gridCol w="346984"/>
                <a:gridCol w="346984"/>
                <a:gridCol w="346984"/>
                <a:gridCol w="346984"/>
                <a:gridCol w="346984"/>
              </a:tblGrid>
              <a:tr h="285752">
                <a:tc>
                  <a:txBody>
                    <a:bodyPr/>
                    <a:lstStyle/>
                    <a:p>
                      <a:r>
                        <a:rPr lang="pl-PL" sz="1600" dirty="0" smtClean="0"/>
                        <a:t>1</a:t>
                      </a:r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 smtClean="0"/>
                        <a:t>2</a:t>
                      </a:r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 smtClean="0"/>
                        <a:t>7</a:t>
                      </a:r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 smtClean="0"/>
                        <a:t>6</a:t>
                      </a:r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 smtClean="0">
                          <a:solidFill>
                            <a:srgbClr val="92D050"/>
                          </a:solidFill>
                        </a:rPr>
                        <a:t>3</a:t>
                      </a:r>
                      <a:endParaRPr lang="pl-PL" sz="1600" dirty="0">
                        <a:solidFill>
                          <a:srgbClr val="92D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 smtClean="0">
                          <a:solidFill>
                            <a:srgbClr val="92D050"/>
                          </a:solidFill>
                        </a:rPr>
                        <a:t>5</a:t>
                      </a:r>
                      <a:endParaRPr lang="pl-PL" sz="1600" dirty="0">
                        <a:solidFill>
                          <a:srgbClr val="92D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 smtClean="0">
                          <a:solidFill>
                            <a:srgbClr val="92D050"/>
                          </a:solidFill>
                        </a:rPr>
                        <a:t>4</a:t>
                      </a:r>
                      <a:endParaRPr lang="pl-PL" sz="1600" dirty="0">
                        <a:solidFill>
                          <a:srgbClr val="92D05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5" name="Tabela 24"/>
          <p:cNvGraphicFramePr>
            <a:graphicFrameLocks noGrp="1"/>
          </p:cNvGraphicFramePr>
          <p:nvPr/>
        </p:nvGraphicFramePr>
        <p:xfrm>
          <a:off x="2000232" y="4286256"/>
          <a:ext cx="2428888" cy="335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6984"/>
                <a:gridCol w="346984"/>
                <a:gridCol w="346984"/>
                <a:gridCol w="346984"/>
                <a:gridCol w="346984"/>
                <a:gridCol w="346984"/>
                <a:gridCol w="346984"/>
              </a:tblGrid>
              <a:tr h="285752">
                <a:tc>
                  <a:txBody>
                    <a:bodyPr/>
                    <a:lstStyle/>
                    <a:p>
                      <a:r>
                        <a:rPr lang="pl-PL" sz="1600" dirty="0" smtClean="0"/>
                        <a:t>3</a:t>
                      </a:r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 smtClean="0"/>
                        <a:t>6</a:t>
                      </a:r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 smtClean="0"/>
                        <a:t>7</a:t>
                      </a:r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 smtClean="0"/>
                        <a:t>4</a:t>
                      </a:r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 smtClean="0">
                          <a:solidFill>
                            <a:srgbClr val="FFC000"/>
                          </a:solidFill>
                        </a:rPr>
                        <a:t>5</a:t>
                      </a:r>
                      <a:endParaRPr lang="pl-PL" sz="1600" dirty="0">
                        <a:solidFill>
                          <a:srgbClr val="FFC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 smtClean="0">
                          <a:solidFill>
                            <a:srgbClr val="FFC000"/>
                          </a:solidFill>
                        </a:rPr>
                        <a:t>1</a:t>
                      </a:r>
                      <a:endParaRPr lang="pl-PL" sz="1600" dirty="0">
                        <a:solidFill>
                          <a:srgbClr val="FFC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 smtClean="0">
                          <a:solidFill>
                            <a:srgbClr val="FFC000"/>
                          </a:solidFill>
                        </a:rPr>
                        <a:t>2</a:t>
                      </a:r>
                      <a:endParaRPr lang="pl-PL" sz="1600" dirty="0">
                        <a:solidFill>
                          <a:srgbClr val="FFC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26" name="Łącznik prosty 25"/>
          <p:cNvCxnSpPr/>
          <p:nvPr/>
        </p:nvCxnSpPr>
        <p:spPr>
          <a:xfrm rot="5400000">
            <a:off x="2965439" y="4228627"/>
            <a:ext cx="927900" cy="794"/>
          </a:xfrm>
          <a:prstGeom prst="line">
            <a:avLst/>
          </a:prstGeom>
          <a:ln w="2540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7" name="Tabela 26"/>
          <p:cNvGraphicFramePr>
            <a:graphicFrameLocks noGrp="1"/>
          </p:cNvGraphicFramePr>
          <p:nvPr/>
        </p:nvGraphicFramePr>
        <p:xfrm>
          <a:off x="6357950" y="3857628"/>
          <a:ext cx="2428888" cy="335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6984"/>
                <a:gridCol w="346984"/>
                <a:gridCol w="346984"/>
                <a:gridCol w="346984"/>
                <a:gridCol w="346984"/>
                <a:gridCol w="346984"/>
                <a:gridCol w="346984"/>
              </a:tblGrid>
              <a:tr h="285752">
                <a:tc>
                  <a:txBody>
                    <a:bodyPr/>
                    <a:lstStyle/>
                    <a:p>
                      <a:r>
                        <a:rPr lang="pl-PL" sz="1600" dirty="0" smtClean="0"/>
                        <a:t>1</a:t>
                      </a:r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 smtClean="0"/>
                        <a:t>2</a:t>
                      </a:r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 smtClean="0"/>
                        <a:t>7</a:t>
                      </a:r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 smtClean="0"/>
                        <a:t>6</a:t>
                      </a:r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 smtClean="0">
                          <a:solidFill>
                            <a:srgbClr val="FFC000"/>
                          </a:solidFill>
                        </a:rPr>
                        <a:t>5</a:t>
                      </a:r>
                      <a:endParaRPr lang="pl-PL" sz="1600" dirty="0">
                        <a:solidFill>
                          <a:srgbClr val="FFC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 smtClean="0">
                          <a:solidFill>
                            <a:srgbClr val="FFC000"/>
                          </a:solidFill>
                        </a:rPr>
                        <a:t>1</a:t>
                      </a:r>
                      <a:endParaRPr lang="pl-PL" sz="1600" dirty="0">
                        <a:solidFill>
                          <a:srgbClr val="FFC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 smtClean="0">
                          <a:solidFill>
                            <a:srgbClr val="FFC000"/>
                          </a:solidFill>
                        </a:rPr>
                        <a:t>2</a:t>
                      </a:r>
                      <a:endParaRPr lang="pl-PL" sz="1600" dirty="0">
                        <a:solidFill>
                          <a:srgbClr val="FFC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8" name="Tabela 27"/>
          <p:cNvGraphicFramePr>
            <a:graphicFrameLocks noGrp="1"/>
          </p:cNvGraphicFramePr>
          <p:nvPr/>
        </p:nvGraphicFramePr>
        <p:xfrm>
          <a:off x="6357950" y="4286256"/>
          <a:ext cx="2428888" cy="335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6984"/>
                <a:gridCol w="346984"/>
                <a:gridCol w="346984"/>
                <a:gridCol w="346984"/>
                <a:gridCol w="346984"/>
                <a:gridCol w="346984"/>
                <a:gridCol w="346984"/>
              </a:tblGrid>
              <a:tr h="285752">
                <a:tc>
                  <a:txBody>
                    <a:bodyPr/>
                    <a:lstStyle/>
                    <a:p>
                      <a:r>
                        <a:rPr lang="pl-PL" sz="1600" dirty="0" smtClean="0"/>
                        <a:t>3</a:t>
                      </a:r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 smtClean="0"/>
                        <a:t>6</a:t>
                      </a:r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 smtClean="0"/>
                        <a:t>7</a:t>
                      </a:r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 smtClean="0"/>
                        <a:t>4</a:t>
                      </a:r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 smtClean="0">
                          <a:solidFill>
                            <a:srgbClr val="92D050"/>
                          </a:solidFill>
                        </a:rPr>
                        <a:t>3</a:t>
                      </a:r>
                      <a:endParaRPr lang="pl-PL" sz="1600" dirty="0">
                        <a:solidFill>
                          <a:srgbClr val="92D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 smtClean="0">
                          <a:solidFill>
                            <a:srgbClr val="92D050"/>
                          </a:solidFill>
                        </a:rPr>
                        <a:t>5</a:t>
                      </a:r>
                      <a:endParaRPr lang="pl-PL" sz="1600" dirty="0">
                        <a:solidFill>
                          <a:srgbClr val="92D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 smtClean="0">
                          <a:solidFill>
                            <a:srgbClr val="92D050"/>
                          </a:solidFill>
                        </a:rPr>
                        <a:t>4</a:t>
                      </a:r>
                      <a:endParaRPr lang="pl-PL" sz="1600" dirty="0">
                        <a:solidFill>
                          <a:srgbClr val="92D05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9" name="pole tekstowe 28"/>
          <p:cNvSpPr txBox="1"/>
          <p:nvPr/>
        </p:nvSpPr>
        <p:spPr>
          <a:xfrm>
            <a:off x="437680" y="3987233"/>
            <a:ext cx="149111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l-PL" sz="1600" dirty="0" smtClean="0">
                <a:solidFill>
                  <a:schemeClr val="accent1">
                    <a:lumMod val="75000"/>
                  </a:schemeClr>
                </a:solidFill>
              </a:rPr>
              <a:t>przed</a:t>
            </a:r>
          </a:p>
          <a:p>
            <a:pPr algn="ctr"/>
            <a:r>
              <a:rPr lang="pl-PL" sz="1600" dirty="0" smtClean="0">
                <a:solidFill>
                  <a:schemeClr val="accent1">
                    <a:lumMod val="75000"/>
                  </a:schemeClr>
                </a:solidFill>
              </a:rPr>
              <a:t>krzyżowaniem</a:t>
            </a:r>
            <a:endParaRPr lang="pl-PL" sz="16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0" name="pole tekstowe 29"/>
          <p:cNvSpPr txBox="1"/>
          <p:nvPr/>
        </p:nvSpPr>
        <p:spPr>
          <a:xfrm>
            <a:off x="4957302" y="3987233"/>
            <a:ext cx="132921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l-PL" sz="1600" dirty="0" smtClean="0">
                <a:solidFill>
                  <a:schemeClr val="accent1">
                    <a:lumMod val="75000"/>
                  </a:schemeClr>
                </a:solidFill>
              </a:rPr>
              <a:t>po</a:t>
            </a:r>
          </a:p>
          <a:p>
            <a:pPr algn="ctr"/>
            <a:r>
              <a:rPr lang="pl-PL" sz="1600" dirty="0" smtClean="0">
                <a:solidFill>
                  <a:schemeClr val="accent1">
                    <a:lumMod val="75000"/>
                  </a:schemeClr>
                </a:solidFill>
              </a:rPr>
              <a:t>krzyżowaniu</a:t>
            </a:r>
            <a:endParaRPr lang="pl-PL" sz="1600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18437" name="Picture 5" descr="C:\Users\Ania\Desktop\4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072198" y="2143116"/>
            <a:ext cx="2714644" cy="1571636"/>
          </a:xfrm>
          <a:prstGeom prst="rect">
            <a:avLst/>
          </a:prstGeom>
          <a:noFill/>
          <a:ln w="19050">
            <a:solidFill>
              <a:schemeClr val="bg2">
                <a:lumMod val="50000"/>
              </a:schemeClr>
            </a:solidFill>
          </a:ln>
        </p:spPr>
      </p:pic>
      <p:pic>
        <p:nvPicPr>
          <p:cNvPr id="18438" name="Picture 6" descr="C:\Users\Ania\Desktop\5.pn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072198" y="4786322"/>
            <a:ext cx="2714643" cy="1571636"/>
          </a:xfrm>
          <a:prstGeom prst="rect">
            <a:avLst/>
          </a:prstGeom>
          <a:noFill/>
          <a:ln w="19050">
            <a:solidFill>
              <a:schemeClr val="bg2">
                <a:lumMod val="50000"/>
              </a:schemeClr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Rozwiązanie problemu z krzyżowaniem</a:t>
            </a:r>
            <a:endParaRPr lang="pl-PL" dirty="0"/>
          </a:p>
        </p:txBody>
      </p:sp>
      <p:sp>
        <p:nvSpPr>
          <p:cNvPr id="16" name="pole tekstowe 15"/>
          <p:cNvSpPr txBox="1"/>
          <p:nvPr/>
        </p:nvSpPr>
        <p:spPr>
          <a:xfrm>
            <a:off x="500035" y="1714488"/>
            <a:ext cx="821537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>
                <a:solidFill>
                  <a:schemeClr val="tx2">
                    <a:lumMod val="75000"/>
                  </a:schemeClr>
                </a:solidFill>
              </a:rPr>
              <a:t>W przypadku kodowania permutacyjnego jak i klasycznego standardowe krzyżowanie x-punktowe nie sprawuje się dobrze. </a:t>
            </a:r>
          </a:p>
          <a:p>
            <a:endParaRPr lang="pl-PL" dirty="0" smtClean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pl-PL" dirty="0" smtClean="0">
                <a:solidFill>
                  <a:schemeClr val="tx2">
                    <a:lumMod val="75000"/>
                  </a:schemeClr>
                </a:solidFill>
              </a:rPr>
              <a:t>Dlatego dla problemu komiwojażera (i innych jemu podobnych) wymyślono kilka innych rodzajów krzyżowań, które zawsze dają rozwiązania dopuszczalne.</a:t>
            </a:r>
          </a:p>
          <a:p>
            <a:r>
              <a:rPr lang="pl-PL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</a:p>
          <a:p>
            <a:r>
              <a:rPr lang="pl-PL" dirty="0" err="1" smtClean="0">
                <a:solidFill>
                  <a:schemeClr val="tx2">
                    <a:lumMod val="75000"/>
                  </a:schemeClr>
                </a:solidFill>
              </a:rPr>
              <a:t>np</a:t>
            </a:r>
            <a:r>
              <a:rPr lang="pl-PL" dirty="0" smtClean="0">
                <a:solidFill>
                  <a:schemeClr val="tx2">
                    <a:lumMod val="75000"/>
                  </a:schemeClr>
                </a:solidFill>
              </a:rPr>
              <a:t>:  krzyżowanie z pożądkowaniem (OX)</a:t>
            </a:r>
          </a:p>
          <a:p>
            <a:pPr lvl="1">
              <a:buFont typeface="Arial" pitchFamily="34" charset="0"/>
              <a:buChar char="•"/>
            </a:pPr>
            <a:endParaRPr lang="pl-PL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6" name="Prostokąt 5"/>
          <p:cNvSpPr/>
          <p:nvPr/>
        </p:nvSpPr>
        <p:spPr>
          <a:xfrm>
            <a:off x="428596" y="4714884"/>
            <a:ext cx="8286808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/>
            <a:r>
              <a:rPr lang="pl-PL" sz="2000" dirty="0" smtClean="0">
                <a:solidFill>
                  <a:schemeClr val="bg2">
                    <a:lumMod val="25000"/>
                  </a:schemeClr>
                </a:solidFill>
              </a:rPr>
              <a:t>W przypadku trzeciej reprezentacji (kodowanie z listą odniesienia) </a:t>
            </a:r>
          </a:p>
          <a:p>
            <a:pPr marL="0" lvl="1"/>
            <a:r>
              <a:rPr lang="pl-PL" sz="2000" dirty="0" smtClean="0">
                <a:solidFill>
                  <a:schemeClr val="bg2">
                    <a:lumMod val="25000"/>
                  </a:schemeClr>
                </a:solidFill>
              </a:rPr>
              <a:t>standardowe operatory krzyżowania x-punktowego zawsze dadzą </a:t>
            </a:r>
          </a:p>
          <a:p>
            <a:pPr marL="0" lvl="1"/>
            <a:r>
              <a:rPr lang="pl-PL" sz="2000" dirty="0" smtClean="0">
                <a:solidFill>
                  <a:schemeClr val="bg2">
                    <a:lumMod val="25000"/>
                  </a:schemeClr>
                </a:solidFill>
              </a:rPr>
              <a:t>prawidłowych potomków.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b="1" dirty="0" smtClean="0"/>
              <a:t>Krzyżowanie </a:t>
            </a:r>
            <a:r>
              <a:rPr lang="pl-PL" sz="2400" b="1" dirty="0" smtClean="0"/>
              <a:t>z pożądkowaniem (OX)</a:t>
            </a:r>
            <a:endParaRPr lang="pl-PL" dirty="0"/>
          </a:p>
        </p:txBody>
      </p:sp>
      <p:sp>
        <p:nvSpPr>
          <p:cNvPr id="13" name="Prostokąt 12"/>
          <p:cNvSpPr/>
          <p:nvPr/>
        </p:nvSpPr>
        <p:spPr>
          <a:xfrm>
            <a:off x="285720" y="1576976"/>
            <a:ext cx="842968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dirty="0" smtClean="0">
                <a:solidFill>
                  <a:schemeClr val="bg2">
                    <a:lumMod val="50000"/>
                  </a:schemeClr>
                </a:solidFill>
              </a:rPr>
              <a:t>W krzyżowaniu OX potomków tworzy się na podstawie </a:t>
            </a:r>
            <a:r>
              <a:rPr lang="pl-PL" dirty="0" err="1" smtClean="0">
                <a:solidFill>
                  <a:schemeClr val="bg2">
                    <a:lumMod val="50000"/>
                  </a:schemeClr>
                </a:solidFill>
              </a:rPr>
              <a:t>podtras</a:t>
            </a:r>
            <a:r>
              <a:rPr lang="pl-PL" dirty="0" smtClean="0">
                <a:solidFill>
                  <a:schemeClr val="bg2">
                    <a:lumMod val="50000"/>
                  </a:schemeClr>
                </a:solidFill>
              </a:rPr>
              <a:t> pobranych z rodziców (</a:t>
            </a:r>
            <a:r>
              <a:rPr lang="pl-PL" dirty="0" err="1" smtClean="0">
                <a:solidFill>
                  <a:schemeClr val="bg2">
                    <a:lumMod val="50000"/>
                  </a:schemeClr>
                </a:solidFill>
              </a:rPr>
              <a:t>podtrasa</a:t>
            </a:r>
            <a:r>
              <a:rPr lang="pl-PL" dirty="0" smtClean="0">
                <a:solidFill>
                  <a:schemeClr val="bg2">
                    <a:lumMod val="50000"/>
                  </a:schemeClr>
                </a:solidFill>
              </a:rPr>
              <a:t> pierwszego dziecka pobierana jest z drugiego rodzica natomiast </a:t>
            </a:r>
            <a:r>
              <a:rPr lang="pl-PL" dirty="0" err="1" smtClean="0">
                <a:solidFill>
                  <a:schemeClr val="bg2">
                    <a:lumMod val="50000"/>
                  </a:schemeClr>
                </a:solidFill>
              </a:rPr>
              <a:t>podtrasa</a:t>
            </a:r>
            <a:r>
              <a:rPr lang="pl-PL" dirty="0" smtClean="0">
                <a:solidFill>
                  <a:schemeClr val="bg2">
                    <a:lumMod val="50000"/>
                  </a:schemeClr>
                </a:solidFill>
              </a:rPr>
              <a:t> drugiego dziecka z pierwszego).</a:t>
            </a:r>
            <a:endParaRPr lang="pl-PL" dirty="0">
              <a:solidFill>
                <a:schemeClr val="bg2">
                  <a:lumMod val="50000"/>
                </a:schemeClr>
              </a:solidFill>
            </a:endParaRPr>
          </a:p>
        </p:txBody>
      </p:sp>
      <p:graphicFrame>
        <p:nvGraphicFramePr>
          <p:cNvPr id="14" name="Tabela 13"/>
          <p:cNvGraphicFramePr>
            <a:graphicFrameLocks noGrp="1"/>
          </p:cNvGraphicFramePr>
          <p:nvPr/>
        </p:nvGraphicFramePr>
        <p:xfrm>
          <a:off x="2000232" y="2714620"/>
          <a:ext cx="2428888" cy="335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6984"/>
                <a:gridCol w="346984"/>
                <a:gridCol w="346984"/>
                <a:gridCol w="346984"/>
                <a:gridCol w="346984"/>
                <a:gridCol w="346984"/>
                <a:gridCol w="346984"/>
              </a:tblGrid>
              <a:tr h="285752">
                <a:tc>
                  <a:txBody>
                    <a:bodyPr/>
                    <a:lstStyle/>
                    <a:p>
                      <a:r>
                        <a:rPr lang="pl-PL" sz="1600" dirty="0" smtClean="0">
                          <a:solidFill>
                            <a:srgbClr val="00B0F0"/>
                          </a:solidFill>
                        </a:rPr>
                        <a:t>1</a:t>
                      </a:r>
                      <a:endParaRPr lang="pl-PL" sz="1600" dirty="0">
                        <a:solidFill>
                          <a:srgbClr val="00B0F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 smtClean="0">
                          <a:solidFill>
                            <a:schemeClr val="bg1"/>
                          </a:solidFill>
                        </a:rPr>
                        <a:t>2</a:t>
                      </a:r>
                      <a:endParaRPr lang="pl-PL" sz="16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 smtClean="0">
                          <a:solidFill>
                            <a:schemeClr val="bg1"/>
                          </a:solidFill>
                        </a:rPr>
                        <a:t>7</a:t>
                      </a:r>
                      <a:endParaRPr lang="pl-PL" sz="16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 smtClean="0">
                          <a:solidFill>
                            <a:schemeClr val="bg1"/>
                          </a:solidFill>
                        </a:rPr>
                        <a:t>6</a:t>
                      </a:r>
                      <a:endParaRPr lang="pl-PL" sz="16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 smtClean="0">
                          <a:solidFill>
                            <a:schemeClr val="bg1"/>
                          </a:solidFill>
                        </a:rPr>
                        <a:t>3</a:t>
                      </a:r>
                      <a:endParaRPr lang="pl-PL" sz="16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 smtClean="0">
                          <a:solidFill>
                            <a:schemeClr val="bg1"/>
                          </a:solidFill>
                        </a:rPr>
                        <a:t>5</a:t>
                      </a:r>
                      <a:endParaRPr lang="pl-PL" sz="16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 smtClean="0">
                          <a:solidFill>
                            <a:srgbClr val="92D050"/>
                          </a:solidFill>
                        </a:rPr>
                        <a:t>4</a:t>
                      </a:r>
                      <a:endParaRPr lang="pl-PL" sz="1600" dirty="0">
                        <a:solidFill>
                          <a:srgbClr val="92D05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5" name="Tabela 14"/>
          <p:cNvGraphicFramePr>
            <a:graphicFrameLocks noGrp="1"/>
          </p:cNvGraphicFramePr>
          <p:nvPr/>
        </p:nvGraphicFramePr>
        <p:xfrm>
          <a:off x="2000232" y="3165158"/>
          <a:ext cx="2428888" cy="335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6984"/>
                <a:gridCol w="346984"/>
                <a:gridCol w="346984"/>
                <a:gridCol w="346984"/>
                <a:gridCol w="346984"/>
                <a:gridCol w="346984"/>
                <a:gridCol w="346984"/>
              </a:tblGrid>
              <a:tr h="285752">
                <a:tc>
                  <a:txBody>
                    <a:bodyPr/>
                    <a:lstStyle/>
                    <a:p>
                      <a:r>
                        <a:rPr lang="pl-PL" sz="1600" dirty="0" smtClean="0">
                          <a:solidFill>
                            <a:srgbClr val="FF66FF"/>
                          </a:solidFill>
                        </a:rPr>
                        <a:t>3</a:t>
                      </a:r>
                      <a:endParaRPr lang="pl-PL" sz="1600" dirty="0">
                        <a:solidFill>
                          <a:srgbClr val="FF66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 smtClean="0"/>
                        <a:t>6</a:t>
                      </a:r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 smtClean="0"/>
                        <a:t>7</a:t>
                      </a:r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 smtClean="0">
                          <a:solidFill>
                            <a:schemeClr val="bg1"/>
                          </a:solidFill>
                        </a:rPr>
                        <a:t>4</a:t>
                      </a:r>
                      <a:endParaRPr lang="pl-PL" sz="16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 smtClean="0">
                          <a:solidFill>
                            <a:schemeClr val="bg1"/>
                          </a:solidFill>
                        </a:rPr>
                        <a:t>5</a:t>
                      </a:r>
                      <a:endParaRPr lang="pl-PL" sz="16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 smtClean="0">
                          <a:solidFill>
                            <a:schemeClr val="bg1"/>
                          </a:solidFill>
                        </a:rPr>
                        <a:t>1</a:t>
                      </a:r>
                      <a:endParaRPr lang="pl-PL" sz="16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 smtClean="0">
                          <a:solidFill>
                            <a:srgbClr val="FFC000"/>
                          </a:solidFill>
                        </a:rPr>
                        <a:t>2</a:t>
                      </a:r>
                      <a:endParaRPr lang="pl-PL" sz="1600" dirty="0">
                        <a:solidFill>
                          <a:srgbClr val="FFC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16" name="Łącznik prosty 15"/>
          <p:cNvCxnSpPr/>
          <p:nvPr/>
        </p:nvCxnSpPr>
        <p:spPr>
          <a:xfrm rot="5400000">
            <a:off x="1863389" y="3107529"/>
            <a:ext cx="927900" cy="794"/>
          </a:xfrm>
          <a:prstGeom prst="line">
            <a:avLst/>
          </a:prstGeom>
          <a:ln w="2540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7" name="Tabela 16"/>
          <p:cNvGraphicFramePr>
            <a:graphicFrameLocks noGrp="1"/>
          </p:cNvGraphicFramePr>
          <p:nvPr/>
        </p:nvGraphicFramePr>
        <p:xfrm>
          <a:off x="6357950" y="3143248"/>
          <a:ext cx="2428888" cy="335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6984"/>
                <a:gridCol w="346984"/>
                <a:gridCol w="346984"/>
                <a:gridCol w="346984"/>
                <a:gridCol w="346984"/>
                <a:gridCol w="346984"/>
                <a:gridCol w="346984"/>
              </a:tblGrid>
              <a:tr h="285752">
                <a:tc>
                  <a:txBody>
                    <a:bodyPr/>
                    <a:lstStyle/>
                    <a:p>
                      <a:r>
                        <a:rPr lang="pl-PL" sz="1600" dirty="0" smtClean="0"/>
                        <a:t>x</a:t>
                      </a:r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 smtClean="0"/>
                        <a:t>2</a:t>
                      </a:r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 smtClean="0"/>
                        <a:t>7</a:t>
                      </a:r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 smtClean="0"/>
                        <a:t>6</a:t>
                      </a:r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 smtClean="0">
                          <a:solidFill>
                            <a:schemeClr val="bg1"/>
                          </a:solidFill>
                        </a:rPr>
                        <a:t>3</a:t>
                      </a:r>
                      <a:endParaRPr lang="pl-PL" sz="16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 smtClean="0">
                          <a:solidFill>
                            <a:schemeClr val="bg1"/>
                          </a:solidFill>
                        </a:rPr>
                        <a:t>5</a:t>
                      </a:r>
                      <a:endParaRPr lang="pl-PL" sz="16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 smtClean="0">
                          <a:solidFill>
                            <a:schemeClr val="bg1"/>
                          </a:solidFill>
                        </a:rPr>
                        <a:t>x</a:t>
                      </a:r>
                      <a:endParaRPr lang="pl-PL" sz="16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8" name="Tabela 17"/>
          <p:cNvGraphicFramePr>
            <a:graphicFrameLocks noGrp="1"/>
          </p:cNvGraphicFramePr>
          <p:nvPr/>
        </p:nvGraphicFramePr>
        <p:xfrm>
          <a:off x="6357950" y="2714620"/>
          <a:ext cx="2428888" cy="335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6984"/>
                <a:gridCol w="346984"/>
                <a:gridCol w="346984"/>
                <a:gridCol w="346984"/>
                <a:gridCol w="346984"/>
                <a:gridCol w="346984"/>
                <a:gridCol w="346984"/>
              </a:tblGrid>
              <a:tr h="285752">
                <a:tc>
                  <a:txBody>
                    <a:bodyPr/>
                    <a:lstStyle/>
                    <a:p>
                      <a:r>
                        <a:rPr lang="pl-PL" sz="1600" dirty="0" smtClean="0"/>
                        <a:t>x</a:t>
                      </a:r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 smtClean="0">
                          <a:solidFill>
                            <a:schemeClr val="bg1"/>
                          </a:solidFill>
                        </a:rPr>
                        <a:t>6</a:t>
                      </a:r>
                      <a:endParaRPr lang="pl-PL" sz="16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 smtClean="0">
                          <a:solidFill>
                            <a:schemeClr val="bg1"/>
                          </a:solidFill>
                        </a:rPr>
                        <a:t>7</a:t>
                      </a:r>
                      <a:endParaRPr lang="pl-PL" sz="16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 smtClean="0">
                          <a:solidFill>
                            <a:schemeClr val="bg1"/>
                          </a:solidFill>
                        </a:rPr>
                        <a:t>4</a:t>
                      </a:r>
                      <a:endParaRPr lang="pl-PL" sz="16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 smtClean="0">
                          <a:solidFill>
                            <a:schemeClr val="bg1"/>
                          </a:solidFill>
                        </a:rPr>
                        <a:t>5</a:t>
                      </a:r>
                      <a:endParaRPr lang="pl-PL" sz="16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 smtClean="0">
                          <a:solidFill>
                            <a:schemeClr val="bg1"/>
                          </a:solidFill>
                        </a:rPr>
                        <a:t>1</a:t>
                      </a:r>
                      <a:endParaRPr lang="pl-PL" sz="16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 smtClean="0">
                          <a:solidFill>
                            <a:schemeClr val="bg1"/>
                          </a:solidFill>
                        </a:rPr>
                        <a:t>x</a:t>
                      </a:r>
                      <a:endParaRPr lang="pl-PL" sz="16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9" name="pole tekstowe 18"/>
          <p:cNvSpPr txBox="1"/>
          <p:nvPr/>
        </p:nvSpPr>
        <p:spPr>
          <a:xfrm>
            <a:off x="437680" y="2866135"/>
            <a:ext cx="149111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l-PL" sz="1600" dirty="0" smtClean="0">
                <a:solidFill>
                  <a:schemeClr val="accent1">
                    <a:lumMod val="75000"/>
                  </a:schemeClr>
                </a:solidFill>
              </a:rPr>
              <a:t>przed</a:t>
            </a:r>
          </a:p>
          <a:p>
            <a:pPr algn="ctr"/>
            <a:r>
              <a:rPr lang="pl-PL" sz="1600" dirty="0" smtClean="0">
                <a:solidFill>
                  <a:schemeClr val="accent1">
                    <a:lumMod val="75000"/>
                  </a:schemeClr>
                </a:solidFill>
              </a:rPr>
              <a:t>krzyżowaniem</a:t>
            </a:r>
            <a:endParaRPr lang="pl-PL" sz="16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0" name="pole tekstowe 19"/>
          <p:cNvSpPr txBox="1"/>
          <p:nvPr/>
        </p:nvSpPr>
        <p:spPr>
          <a:xfrm>
            <a:off x="4929190" y="3019008"/>
            <a:ext cx="130676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l-PL" sz="1600" dirty="0" smtClean="0">
                <a:solidFill>
                  <a:schemeClr val="accent1">
                    <a:lumMod val="75000"/>
                  </a:schemeClr>
                </a:solidFill>
              </a:rPr>
              <a:t>potomkowie</a:t>
            </a:r>
            <a:endParaRPr lang="pl-PL" sz="1600" dirty="0">
              <a:solidFill>
                <a:schemeClr val="accent1">
                  <a:lumMod val="75000"/>
                </a:schemeClr>
              </a:solidFill>
            </a:endParaRPr>
          </a:p>
        </p:txBody>
      </p:sp>
      <p:cxnSp>
        <p:nvCxnSpPr>
          <p:cNvPr id="21" name="Łącznik prosty 20"/>
          <p:cNvCxnSpPr/>
          <p:nvPr/>
        </p:nvCxnSpPr>
        <p:spPr>
          <a:xfrm rot="5400000">
            <a:off x="3608381" y="3106735"/>
            <a:ext cx="927900" cy="794"/>
          </a:xfrm>
          <a:prstGeom prst="line">
            <a:avLst/>
          </a:prstGeom>
          <a:ln w="2540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Prostokąt 21"/>
          <p:cNvSpPr/>
          <p:nvPr/>
        </p:nvSpPr>
        <p:spPr>
          <a:xfrm>
            <a:off x="357158" y="3782801"/>
            <a:ext cx="835824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dirty="0" smtClean="0">
                <a:solidFill>
                  <a:schemeClr val="bg2">
                    <a:lumMod val="50000"/>
                  </a:schemeClr>
                </a:solidFill>
              </a:rPr>
              <a:t>Teraz uzupełnia się te trasy tak żeby nie powstał konflikt </a:t>
            </a:r>
          </a:p>
          <a:p>
            <a:r>
              <a:rPr lang="pl-PL" dirty="0" smtClean="0">
                <a:solidFill>
                  <a:schemeClr val="bg2">
                    <a:lumMod val="50000"/>
                  </a:schemeClr>
                </a:solidFill>
              </a:rPr>
              <a:t>(dwa takie same miasta w trasie): </a:t>
            </a:r>
          </a:p>
        </p:txBody>
      </p:sp>
      <p:graphicFrame>
        <p:nvGraphicFramePr>
          <p:cNvPr id="23" name="Tabela 22"/>
          <p:cNvGraphicFramePr>
            <a:graphicFrameLocks noGrp="1"/>
          </p:cNvGraphicFramePr>
          <p:nvPr/>
        </p:nvGraphicFramePr>
        <p:xfrm>
          <a:off x="428596" y="5715016"/>
          <a:ext cx="2428888" cy="335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6984"/>
                <a:gridCol w="346984"/>
                <a:gridCol w="346984"/>
                <a:gridCol w="346984"/>
                <a:gridCol w="346984"/>
                <a:gridCol w="346984"/>
                <a:gridCol w="346984"/>
              </a:tblGrid>
              <a:tr h="285752">
                <a:tc>
                  <a:txBody>
                    <a:bodyPr/>
                    <a:lstStyle/>
                    <a:p>
                      <a:r>
                        <a:rPr lang="pl-PL" sz="1600" dirty="0" smtClean="0">
                          <a:solidFill>
                            <a:srgbClr val="92D050"/>
                          </a:solidFill>
                        </a:rPr>
                        <a:t>4</a:t>
                      </a:r>
                      <a:endParaRPr lang="pl-PL" sz="1600" dirty="0">
                        <a:solidFill>
                          <a:srgbClr val="92D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 smtClean="0"/>
                        <a:t>2</a:t>
                      </a:r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 smtClean="0"/>
                        <a:t>7</a:t>
                      </a:r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 smtClean="0"/>
                        <a:t>6</a:t>
                      </a:r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 smtClean="0">
                          <a:solidFill>
                            <a:schemeClr val="bg1"/>
                          </a:solidFill>
                        </a:rPr>
                        <a:t>3</a:t>
                      </a:r>
                      <a:endParaRPr lang="pl-PL" sz="16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 smtClean="0">
                          <a:solidFill>
                            <a:schemeClr val="bg1"/>
                          </a:solidFill>
                        </a:rPr>
                        <a:t>5</a:t>
                      </a:r>
                      <a:endParaRPr lang="pl-PL" sz="16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 smtClean="0">
                          <a:solidFill>
                            <a:srgbClr val="00B0F0"/>
                          </a:solidFill>
                        </a:rPr>
                        <a:t>1</a:t>
                      </a:r>
                      <a:endParaRPr lang="pl-PL" sz="1600" dirty="0">
                        <a:solidFill>
                          <a:srgbClr val="00B0F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4" name="Tabela 23"/>
          <p:cNvGraphicFramePr>
            <a:graphicFrameLocks noGrp="1"/>
          </p:cNvGraphicFramePr>
          <p:nvPr/>
        </p:nvGraphicFramePr>
        <p:xfrm>
          <a:off x="428596" y="5214950"/>
          <a:ext cx="2428888" cy="335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6984"/>
                <a:gridCol w="346984"/>
                <a:gridCol w="346984"/>
                <a:gridCol w="346984"/>
                <a:gridCol w="346984"/>
                <a:gridCol w="346984"/>
                <a:gridCol w="346984"/>
              </a:tblGrid>
              <a:tr h="285752">
                <a:tc>
                  <a:txBody>
                    <a:bodyPr/>
                    <a:lstStyle/>
                    <a:p>
                      <a:r>
                        <a:rPr lang="pl-PL" sz="1600" dirty="0" smtClean="0">
                          <a:solidFill>
                            <a:srgbClr val="FFC000"/>
                          </a:solidFill>
                        </a:rPr>
                        <a:t>2</a:t>
                      </a:r>
                      <a:endParaRPr lang="pl-PL" sz="1600" dirty="0">
                        <a:solidFill>
                          <a:srgbClr val="FFC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 smtClean="0">
                          <a:solidFill>
                            <a:schemeClr val="bg1"/>
                          </a:solidFill>
                        </a:rPr>
                        <a:t>6</a:t>
                      </a:r>
                      <a:endParaRPr lang="pl-PL" sz="16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 smtClean="0">
                          <a:solidFill>
                            <a:schemeClr val="bg1"/>
                          </a:solidFill>
                        </a:rPr>
                        <a:t>7</a:t>
                      </a:r>
                      <a:endParaRPr lang="pl-PL" sz="16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 smtClean="0">
                          <a:solidFill>
                            <a:schemeClr val="bg1"/>
                          </a:solidFill>
                        </a:rPr>
                        <a:t>4</a:t>
                      </a:r>
                      <a:endParaRPr lang="pl-PL" sz="16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 smtClean="0">
                          <a:solidFill>
                            <a:schemeClr val="bg1"/>
                          </a:solidFill>
                        </a:rPr>
                        <a:t>5</a:t>
                      </a:r>
                      <a:endParaRPr lang="pl-PL" sz="16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 smtClean="0">
                          <a:solidFill>
                            <a:schemeClr val="bg1"/>
                          </a:solidFill>
                        </a:rPr>
                        <a:t>1</a:t>
                      </a:r>
                      <a:endParaRPr lang="pl-PL" sz="16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 smtClean="0">
                          <a:solidFill>
                            <a:srgbClr val="FF66FF"/>
                          </a:solidFill>
                        </a:rPr>
                        <a:t>3</a:t>
                      </a:r>
                      <a:endParaRPr lang="pl-PL" sz="1600" dirty="0">
                        <a:solidFill>
                          <a:srgbClr val="FF66FF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5" name="pole tekstowe 24"/>
          <p:cNvSpPr txBox="1"/>
          <p:nvPr/>
        </p:nvSpPr>
        <p:spPr>
          <a:xfrm>
            <a:off x="357158" y="4786322"/>
            <a:ext cx="161454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l-PL" sz="1600" dirty="0" smtClean="0">
                <a:solidFill>
                  <a:schemeClr val="accent1">
                    <a:lumMod val="75000"/>
                  </a:schemeClr>
                </a:solidFill>
              </a:rPr>
              <a:t>Po krzyżowaniu</a:t>
            </a:r>
            <a:endParaRPr lang="pl-PL" sz="16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6" name="Prostokąt 25"/>
          <p:cNvSpPr/>
          <p:nvPr/>
        </p:nvSpPr>
        <p:spPr>
          <a:xfrm>
            <a:off x="3071802" y="5214950"/>
            <a:ext cx="5500726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1600" dirty="0" smtClean="0">
                <a:solidFill>
                  <a:schemeClr val="bg2">
                    <a:lumMod val="25000"/>
                  </a:schemeClr>
                </a:solidFill>
              </a:rPr>
              <a:t>ominęliśmy 4 i 1 ponieważ te miasta już występują  </a:t>
            </a:r>
            <a:endParaRPr lang="pl-PL" sz="1600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27" name="Prostokąt 26"/>
          <p:cNvSpPr/>
          <p:nvPr/>
        </p:nvSpPr>
        <p:spPr>
          <a:xfrm>
            <a:off x="3071802" y="5715016"/>
            <a:ext cx="5500726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1600" dirty="0" smtClean="0">
                <a:solidFill>
                  <a:schemeClr val="bg2">
                    <a:lumMod val="25000"/>
                  </a:schemeClr>
                </a:solidFill>
              </a:rPr>
              <a:t>ominęliśmy 3 i 2 ponieważ te miasta już występują</a:t>
            </a:r>
            <a:endParaRPr lang="pl-PL" sz="1600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b="1" dirty="0" smtClean="0"/>
              <a:t>Mutacja</a:t>
            </a:r>
            <a:endParaRPr lang="pl-PL" dirty="0"/>
          </a:p>
        </p:txBody>
      </p:sp>
      <p:sp>
        <p:nvSpPr>
          <p:cNvPr id="13" name="Prostokąt 12"/>
          <p:cNvSpPr/>
          <p:nvPr/>
        </p:nvSpPr>
        <p:spPr>
          <a:xfrm>
            <a:off x="285720" y="1576976"/>
            <a:ext cx="842968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dirty="0" smtClean="0">
                <a:solidFill>
                  <a:schemeClr val="tx2">
                    <a:lumMod val="75000"/>
                  </a:schemeClr>
                </a:solidFill>
              </a:rPr>
              <a:t>w zależności od rodzaju reprezentacji można zastosować standardowe operatory mutacji, bądź jakieś bardziej wyrafinowane. </a:t>
            </a:r>
          </a:p>
          <a:p>
            <a:r>
              <a:rPr lang="pl-PL" dirty="0" smtClean="0">
                <a:solidFill>
                  <a:schemeClr val="tx2">
                    <a:lumMod val="75000"/>
                  </a:schemeClr>
                </a:solidFill>
              </a:rPr>
              <a:t>W przypadku </a:t>
            </a:r>
            <a:r>
              <a:rPr lang="pl-PL" i="1" dirty="0" smtClean="0">
                <a:solidFill>
                  <a:schemeClr val="tx2">
                    <a:lumMod val="75000"/>
                  </a:schemeClr>
                </a:solidFill>
              </a:rPr>
              <a:t>kodowania permutacyjnego </a:t>
            </a:r>
            <a:r>
              <a:rPr lang="pl-PL" dirty="0" err="1" smtClean="0">
                <a:solidFill>
                  <a:schemeClr val="tx2">
                    <a:lumMod val="75000"/>
                  </a:schemeClr>
                </a:solidFill>
              </a:rPr>
              <a:t>najprostrzym</a:t>
            </a:r>
            <a:r>
              <a:rPr lang="pl-PL" dirty="0" smtClean="0">
                <a:solidFill>
                  <a:schemeClr val="tx2">
                    <a:lumMod val="75000"/>
                  </a:schemeClr>
                </a:solidFill>
              </a:rPr>
              <a:t> rodzajem mutacji jest wymiana ze sobą dwóch miast w rozwiązaniu. </a:t>
            </a:r>
            <a:r>
              <a:rPr lang="pl-PL" dirty="0" err="1" smtClean="0">
                <a:solidFill>
                  <a:schemeClr val="tx2">
                    <a:lumMod val="75000"/>
                  </a:schemeClr>
                </a:solidFill>
              </a:rPr>
              <a:t>Np</a:t>
            </a:r>
            <a:r>
              <a:rPr lang="pl-PL" dirty="0" smtClean="0">
                <a:solidFill>
                  <a:schemeClr val="tx2">
                    <a:lumMod val="75000"/>
                  </a:schemeClr>
                </a:solidFill>
              </a:rPr>
              <a:t>:</a:t>
            </a:r>
            <a:endParaRPr lang="pl-PL" dirty="0">
              <a:solidFill>
                <a:schemeClr val="tx2">
                  <a:lumMod val="75000"/>
                </a:schemeClr>
              </a:solidFill>
            </a:endParaRPr>
          </a:p>
        </p:txBody>
      </p:sp>
      <p:graphicFrame>
        <p:nvGraphicFramePr>
          <p:cNvPr id="14" name="Tabela 13"/>
          <p:cNvGraphicFramePr>
            <a:graphicFrameLocks noGrp="1"/>
          </p:cNvGraphicFramePr>
          <p:nvPr/>
        </p:nvGraphicFramePr>
        <p:xfrm>
          <a:off x="2000232" y="3143248"/>
          <a:ext cx="2428888" cy="335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6984"/>
                <a:gridCol w="346984"/>
                <a:gridCol w="346984"/>
                <a:gridCol w="346984"/>
                <a:gridCol w="346984"/>
                <a:gridCol w="346984"/>
                <a:gridCol w="346984"/>
              </a:tblGrid>
              <a:tr h="285752">
                <a:tc>
                  <a:txBody>
                    <a:bodyPr/>
                    <a:lstStyle/>
                    <a:p>
                      <a:r>
                        <a:rPr lang="pl-PL" sz="1600" dirty="0" smtClean="0">
                          <a:solidFill>
                            <a:schemeClr val="bg1"/>
                          </a:solidFill>
                        </a:rPr>
                        <a:t>1</a:t>
                      </a:r>
                      <a:endParaRPr lang="pl-PL" sz="16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 smtClean="0">
                          <a:solidFill>
                            <a:srgbClr val="92D050"/>
                          </a:solidFill>
                        </a:rPr>
                        <a:t>2</a:t>
                      </a:r>
                      <a:endParaRPr lang="pl-PL" sz="1600" dirty="0">
                        <a:solidFill>
                          <a:srgbClr val="92D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 smtClean="0">
                          <a:solidFill>
                            <a:schemeClr val="bg1"/>
                          </a:solidFill>
                        </a:rPr>
                        <a:t>7</a:t>
                      </a:r>
                      <a:endParaRPr lang="pl-PL" sz="16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 smtClean="0">
                          <a:solidFill>
                            <a:schemeClr val="bg1"/>
                          </a:solidFill>
                        </a:rPr>
                        <a:t>6</a:t>
                      </a:r>
                      <a:endParaRPr lang="pl-PL" sz="16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 smtClean="0">
                          <a:solidFill>
                            <a:schemeClr val="bg1"/>
                          </a:solidFill>
                        </a:rPr>
                        <a:t>3</a:t>
                      </a:r>
                      <a:endParaRPr lang="pl-PL" sz="16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 smtClean="0">
                          <a:solidFill>
                            <a:srgbClr val="FFC000"/>
                          </a:solidFill>
                        </a:rPr>
                        <a:t>5</a:t>
                      </a:r>
                      <a:endParaRPr lang="pl-PL" sz="1600" dirty="0">
                        <a:solidFill>
                          <a:srgbClr val="FFC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 smtClean="0">
                          <a:solidFill>
                            <a:schemeClr val="bg1"/>
                          </a:solidFill>
                        </a:rPr>
                        <a:t>4</a:t>
                      </a:r>
                      <a:endParaRPr lang="pl-PL" sz="16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9" name="pole tekstowe 18"/>
          <p:cNvSpPr txBox="1"/>
          <p:nvPr/>
        </p:nvSpPr>
        <p:spPr>
          <a:xfrm>
            <a:off x="437680" y="3009011"/>
            <a:ext cx="91563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l-PL" sz="1600" dirty="0" smtClean="0">
                <a:solidFill>
                  <a:schemeClr val="accent1">
                    <a:lumMod val="75000"/>
                  </a:schemeClr>
                </a:solidFill>
              </a:rPr>
              <a:t>przed</a:t>
            </a:r>
          </a:p>
          <a:p>
            <a:pPr algn="ctr"/>
            <a:r>
              <a:rPr lang="pl-PL" sz="1600" dirty="0" smtClean="0">
                <a:solidFill>
                  <a:schemeClr val="accent1">
                    <a:lumMod val="75000"/>
                  </a:schemeClr>
                </a:solidFill>
              </a:rPr>
              <a:t>mutacją</a:t>
            </a:r>
            <a:endParaRPr lang="pl-PL" sz="16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0" name="pole tekstowe 19"/>
          <p:cNvSpPr txBox="1"/>
          <p:nvPr/>
        </p:nvSpPr>
        <p:spPr>
          <a:xfrm>
            <a:off x="5000628" y="3000372"/>
            <a:ext cx="92204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l-PL" sz="1600" dirty="0" smtClean="0">
                <a:solidFill>
                  <a:schemeClr val="accent1">
                    <a:lumMod val="75000"/>
                  </a:schemeClr>
                </a:solidFill>
              </a:rPr>
              <a:t>Po</a:t>
            </a:r>
          </a:p>
          <a:p>
            <a:pPr algn="ctr"/>
            <a:r>
              <a:rPr lang="pl-PL" sz="1600" dirty="0" smtClean="0">
                <a:solidFill>
                  <a:schemeClr val="accent1">
                    <a:lumMod val="75000"/>
                  </a:schemeClr>
                </a:solidFill>
              </a:rPr>
              <a:t> mutacji</a:t>
            </a:r>
            <a:endParaRPr lang="pl-PL" sz="16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2" name="Prostokąt 21"/>
          <p:cNvSpPr/>
          <p:nvPr/>
        </p:nvSpPr>
        <p:spPr>
          <a:xfrm>
            <a:off x="357158" y="3929066"/>
            <a:ext cx="835824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dirty="0" smtClean="0">
                <a:solidFill>
                  <a:schemeClr val="tx2">
                    <a:lumMod val="75000"/>
                  </a:schemeClr>
                </a:solidFill>
              </a:rPr>
              <a:t>Można również przesunąć jakieś miasto (lub grupę miast) w ramach rozwiązania.</a:t>
            </a:r>
          </a:p>
          <a:p>
            <a:r>
              <a:rPr lang="pl-PL" dirty="0" smtClean="0">
                <a:solidFill>
                  <a:schemeClr val="tx2">
                    <a:lumMod val="75000"/>
                  </a:schemeClr>
                </a:solidFill>
              </a:rPr>
              <a:t>Wstawienie miasta 1 pomiędzy 6 i 3  </a:t>
            </a:r>
          </a:p>
        </p:txBody>
      </p:sp>
      <p:graphicFrame>
        <p:nvGraphicFramePr>
          <p:cNvPr id="28" name="Tabela 27"/>
          <p:cNvGraphicFramePr>
            <a:graphicFrameLocks noGrp="1"/>
          </p:cNvGraphicFramePr>
          <p:nvPr/>
        </p:nvGraphicFramePr>
        <p:xfrm>
          <a:off x="6286512" y="3143248"/>
          <a:ext cx="2428888" cy="335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6984"/>
                <a:gridCol w="346984"/>
                <a:gridCol w="346984"/>
                <a:gridCol w="346984"/>
                <a:gridCol w="346984"/>
                <a:gridCol w="346984"/>
                <a:gridCol w="346984"/>
              </a:tblGrid>
              <a:tr h="285752">
                <a:tc>
                  <a:txBody>
                    <a:bodyPr/>
                    <a:lstStyle/>
                    <a:p>
                      <a:r>
                        <a:rPr lang="pl-PL" sz="1600" dirty="0" smtClean="0">
                          <a:solidFill>
                            <a:schemeClr val="bg1"/>
                          </a:solidFill>
                        </a:rPr>
                        <a:t>1</a:t>
                      </a:r>
                      <a:endParaRPr lang="pl-PL" sz="16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 smtClean="0">
                          <a:solidFill>
                            <a:srgbClr val="FFC000"/>
                          </a:solidFill>
                        </a:rPr>
                        <a:t>5</a:t>
                      </a:r>
                      <a:endParaRPr lang="pl-PL" sz="1600" dirty="0">
                        <a:solidFill>
                          <a:srgbClr val="FFC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 smtClean="0">
                          <a:solidFill>
                            <a:schemeClr val="bg1"/>
                          </a:solidFill>
                        </a:rPr>
                        <a:t>7</a:t>
                      </a:r>
                      <a:endParaRPr lang="pl-PL" sz="16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 smtClean="0">
                          <a:solidFill>
                            <a:schemeClr val="bg1"/>
                          </a:solidFill>
                        </a:rPr>
                        <a:t>6</a:t>
                      </a:r>
                      <a:endParaRPr lang="pl-PL" sz="16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 smtClean="0">
                          <a:solidFill>
                            <a:schemeClr val="bg1"/>
                          </a:solidFill>
                        </a:rPr>
                        <a:t>3</a:t>
                      </a:r>
                      <a:endParaRPr lang="pl-PL" sz="16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 smtClean="0">
                          <a:solidFill>
                            <a:srgbClr val="92D050"/>
                          </a:solidFill>
                        </a:rPr>
                        <a:t>2</a:t>
                      </a:r>
                      <a:endParaRPr lang="pl-PL" sz="1600" dirty="0">
                        <a:solidFill>
                          <a:srgbClr val="92D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 smtClean="0">
                          <a:solidFill>
                            <a:schemeClr val="bg1"/>
                          </a:solidFill>
                        </a:rPr>
                        <a:t>4</a:t>
                      </a:r>
                      <a:endParaRPr lang="pl-PL" sz="16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30" name="Tabela 29"/>
          <p:cNvGraphicFramePr>
            <a:graphicFrameLocks noGrp="1"/>
          </p:cNvGraphicFramePr>
          <p:nvPr/>
        </p:nvGraphicFramePr>
        <p:xfrm>
          <a:off x="2071670" y="4835850"/>
          <a:ext cx="2428888" cy="335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6984"/>
                <a:gridCol w="346984"/>
                <a:gridCol w="346984"/>
                <a:gridCol w="346984"/>
                <a:gridCol w="346984"/>
                <a:gridCol w="346984"/>
                <a:gridCol w="346984"/>
              </a:tblGrid>
              <a:tr h="285752">
                <a:tc>
                  <a:txBody>
                    <a:bodyPr/>
                    <a:lstStyle/>
                    <a:p>
                      <a:r>
                        <a:rPr lang="pl-PL" sz="1600" dirty="0" smtClean="0">
                          <a:solidFill>
                            <a:schemeClr val="bg1"/>
                          </a:solidFill>
                        </a:rPr>
                        <a:t>1</a:t>
                      </a:r>
                      <a:endParaRPr lang="pl-PL" sz="16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 smtClean="0">
                          <a:solidFill>
                            <a:schemeClr val="bg1"/>
                          </a:solidFill>
                        </a:rPr>
                        <a:t>2</a:t>
                      </a:r>
                      <a:endParaRPr lang="pl-PL" sz="16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 smtClean="0">
                          <a:solidFill>
                            <a:schemeClr val="bg1"/>
                          </a:solidFill>
                        </a:rPr>
                        <a:t>7</a:t>
                      </a:r>
                      <a:endParaRPr lang="pl-PL" sz="16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 smtClean="0">
                          <a:solidFill>
                            <a:schemeClr val="bg1"/>
                          </a:solidFill>
                        </a:rPr>
                        <a:t>6</a:t>
                      </a:r>
                      <a:endParaRPr lang="pl-PL" sz="16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 smtClean="0">
                          <a:solidFill>
                            <a:schemeClr val="bg1"/>
                          </a:solidFill>
                        </a:rPr>
                        <a:t>3</a:t>
                      </a:r>
                      <a:endParaRPr lang="pl-PL" sz="16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 smtClean="0">
                          <a:solidFill>
                            <a:schemeClr val="bg1"/>
                          </a:solidFill>
                        </a:rPr>
                        <a:t>5</a:t>
                      </a:r>
                      <a:endParaRPr lang="pl-PL" sz="16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 smtClean="0">
                          <a:solidFill>
                            <a:schemeClr val="bg1"/>
                          </a:solidFill>
                        </a:rPr>
                        <a:t>4</a:t>
                      </a:r>
                      <a:endParaRPr lang="pl-PL" sz="16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1" name="pole tekstowe 30"/>
          <p:cNvSpPr txBox="1"/>
          <p:nvPr/>
        </p:nvSpPr>
        <p:spPr>
          <a:xfrm>
            <a:off x="509118" y="4701613"/>
            <a:ext cx="91563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l-PL" sz="1600" dirty="0" smtClean="0">
                <a:solidFill>
                  <a:schemeClr val="accent1">
                    <a:lumMod val="75000"/>
                  </a:schemeClr>
                </a:solidFill>
              </a:rPr>
              <a:t>przed</a:t>
            </a:r>
          </a:p>
          <a:p>
            <a:pPr algn="ctr"/>
            <a:r>
              <a:rPr lang="pl-PL" sz="1600" dirty="0" smtClean="0">
                <a:solidFill>
                  <a:schemeClr val="accent1">
                    <a:lumMod val="75000"/>
                  </a:schemeClr>
                </a:solidFill>
              </a:rPr>
              <a:t>mutacją</a:t>
            </a:r>
            <a:endParaRPr lang="pl-PL" sz="16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2" name="pole tekstowe 31"/>
          <p:cNvSpPr txBox="1"/>
          <p:nvPr/>
        </p:nvSpPr>
        <p:spPr>
          <a:xfrm>
            <a:off x="5072066" y="4692974"/>
            <a:ext cx="92204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l-PL" sz="1600" dirty="0" smtClean="0">
                <a:solidFill>
                  <a:schemeClr val="accent1">
                    <a:lumMod val="75000"/>
                  </a:schemeClr>
                </a:solidFill>
              </a:rPr>
              <a:t>Po</a:t>
            </a:r>
          </a:p>
          <a:p>
            <a:pPr algn="ctr"/>
            <a:r>
              <a:rPr lang="pl-PL" sz="1600" dirty="0" smtClean="0">
                <a:solidFill>
                  <a:schemeClr val="accent1">
                    <a:lumMod val="75000"/>
                  </a:schemeClr>
                </a:solidFill>
              </a:rPr>
              <a:t> mutacji</a:t>
            </a:r>
            <a:endParaRPr lang="pl-PL" sz="1600" dirty="0">
              <a:solidFill>
                <a:schemeClr val="accent1">
                  <a:lumMod val="75000"/>
                </a:schemeClr>
              </a:solidFill>
            </a:endParaRPr>
          </a:p>
        </p:txBody>
      </p:sp>
      <p:graphicFrame>
        <p:nvGraphicFramePr>
          <p:cNvPr id="33" name="Tabela 32"/>
          <p:cNvGraphicFramePr>
            <a:graphicFrameLocks noGrp="1"/>
          </p:cNvGraphicFramePr>
          <p:nvPr/>
        </p:nvGraphicFramePr>
        <p:xfrm>
          <a:off x="6357950" y="4835850"/>
          <a:ext cx="2428888" cy="335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6984"/>
                <a:gridCol w="346984"/>
                <a:gridCol w="346984"/>
                <a:gridCol w="346984"/>
                <a:gridCol w="346984"/>
                <a:gridCol w="346984"/>
                <a:gridCol w="346984"/>
              </a:tblGrid>
              <a:tr h="285752">
                <a:tc>
                  <a:txBody>
                    <a:bodyPr/>
                    <a:lstStyle/>
                    <a:p>
                      <a:r>
                        <a:rPr lang="pl-PL" sz="1600" dirty="0" smtClean="0">
                          <a:solidFill>
                            <a:schemeClr val="bg1"/>
                          </a:solidFill>
                        </a:rPr>
                        <a:t>2</a:t>
                      </a:r>
                      <a:endParaRPr lang="pl-PL" sz="16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 smtClean="0">
                          <a:solidFill>
                            <a:schemeClr val="bg1"/>
                          </a:solidFill>
                        </a:rPr>
                        <a:t>7</a:t>
                      </a:r>
                      <a:endParaRPr lang="pl-PL" sz="16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 smtClean="0">
                          <a:solidFill>
                            <a:schemeClr val="bg1"/>
                          </a:solidFill>
                        </a:rPr>
                        <a:t>6</a:t>
                      </a:r>
                      <a:endParaRPr lang="pl-PL" sz="16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 smtClean="0">
                          <a:solidFill>
                            <a:schemeClr val="bg1"/>
                          </a:solidFill>
                        </a:rPr>
                        <a:t>1</a:t>
                      </a:r>
                      <a:endParaRPr lang="pl-PL" sz="16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 smtClean="0">
                          <a:solidFill>
                            <a:schemeClr val="bg1"/>
                          </a:solidFill>
                        </a:rPr>
                        <a:t>3</a:t>
                      </a:r>
                      <a:endParaRPr lang="pl-PL" sz="16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 smtClean="0">
                          <a:solidFill>
                            <a:schemeClr val="bg1"/>
                          </a:solidFill>
                        </a:rPr>
                        <a:t>5</a:t>
                      </a:r>
                      <a:endParaRPr lang="pl-PL" sz="16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 smtClean="0">
                          <a:solidFill>
                            <a:schemeClr val="bg1"/>
                          </a:solidFill>
                        </a:rPr>
                        <a:t>4</a:t>
                      </a:r>
                      <a:endParaRPr lang="pl-PL" sz="16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4" name="Prostokąt 33"/>
          <p:cNvSpPr/>
          <p:nvPr/>
        </p:nvSpPr>
        <p:spPr>
          <a:xfrm>
            <a:off x="214282" y="5357826"/>
            <a:ext cx="864399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/>
            <a:r>
              <a:rPr lang="pl-PL" dirty="0" smtClean="0">
                <a:solidFill>
                  <a:schemeClr val="tx2">
                    <a:lumMod val="75000"/>
                  </a:schemeClr>
                </a:solidFill>
              </a:rPr>
              <a:t>W przypadku </a:t>
            </a:r>
            <a:r>
              <a:rPr lang="pl-PL" i="1" dirty="0" smtClean="0">
                <a:solidFill>
                  <a:schemeClr val="tx2">
                    <a:lumMod val="75000"/>
                  </a:schemeClr>
                </a:solidFill>
              </a:rPr>
              <a:t>kodowania z listą odniesienia</a:t>
            </a:r>
            <a:r>
              <a:rPr lang="pl-PL" dirty="0" smtClean="0">
                <a:solidFill>
                  <a:schemeClr val="tx2">
                    <a:lumMod val="75000"/>
                  </a:schemeClr>
                </a:solidFill>
              </a:rPr>
              <a:t> mutacja sprowadza się do zamiany wartości z pozycji i losową wartością z przedziału od 1 do n-i+1 (n - liczba wszystkich miast).</a:t>
            </a:r>
            <a:endParaRPr lang="pl-PL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Klasyczny algorytm genetyczny</a:t>
            </a:r>
            <a:endParaRPr lang="pl-PL" dirty="0"/>
          </a:p>
        </p:txBody>
      </p:sp>
      <p:pic>
        <p:nvPicPr>
          <p:cNvPr id="2253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40533" y="1785926"/>
            <a:ext cx="7031929" cy="4095753"/>
          </a:xfrm>
          <a:prstGeom prst="rect">
            <a:avLst/>
          </a:prstGeom>
          <a:noFill/>
          <a:ln w="9525">
            <a:solidFill>
              <a:schemeClr val="bg2">
                <a:lumMod val="50000"/>
              </a:schemeClr>
            </a:solidFill>
            <a:miter lim="800000"/>
            <a:headEnd/>
            <a:tailEnd/>
          </a:ln>
          <a:effectLst/>
        </p:spPr>
      </p:pic>
      <p:sp>
        <p:nvSpPr>
          <p:cNvPr id="5" name="pole tekstowe 4"/>
          <p:cNvSpPr txBox="1"/>
          <p:nvPr/>
        </p:nvSpPr>
        <p:spPr>
          <a:xfrm>
            <a:off x="6143636" y="2143116"/>
            <a:ext cx="185738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4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Czyli losowanie </a:t>
            </a:r>
          </a:p>
          <a:p>
            <a:r>
              <a:rPr lang="pl-PL" sz="14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danej liczby przypadkowych cykli</a:t>
            </a:r>
            <a:endParaRPr lang="pl-PL" sz="1400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pole tekstowe 5"/>
          <p:cNvSpPr txBox="1"/>
          <p:nvPr/>
        </p:nvSpPr>
        <p:spPr>
          <a:xfrm>
            <a:off x="6143636" y="2928934"/>
            <a:ext cx="185738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4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Czyli  obliczenie długości trasy  dla każdego z cykli</a:t>
            </a:r>
            <a:endParaRPr lang="pl-PL" sz="1400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pole tekstowe 6"/>
          <p:cNvSpPr txBox="1"/>
          <p:nvPr/>
        </p:nvSpPr>
        <p:spPr>
          <a:xfrm>
            <a:off x="4071934" y="4572008"/>
            <a:ext cx="18573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4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Np.: </a:t>
            </a:r>
          </a:p>
          <a:p>
            <a:r>
              <a:rPr lang="pl-PL" sz="14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określona liczba epok</a:t>
            </a:r>
            <a:endParaRPr lang="pl-PL" sz="1400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pole tekstowe 7"/>
          <p:cNvSpPr txBox="1"/>
          <p:nvPr/>
        </p:nvSpPr>
        <p:spPr>
          <a:xfrm>
            <a:off x="5500694" y="5143512"/>
            <a:ext cx="150019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4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Chromosom </a:t>
            </a:r>
          </a:p>
          <a:p>
            <a:r>
              <a:rPr lang="pl-PL" sz="14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przechowujący </a:t>
            </a:r>
          </a:p>
          <a:p>
            <a:r>
              <a:rPr lang="pl-PL" sz="14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najkrótszą trasę</a:t>
            </a:r>
            <a:endParaRPr lang="pl-PL" sz="1400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Dowolny kształt 8"/>
          <p:cNvSpPr/>
          <p:nvPr/>
        </p:nvSpPr>
        <p:spPr>
          <a:xfrm>
            <a:off x="6035040" y="1953260"/>
            <a:ext cx="2141220" cy="1013460"/>
          </a:xfrm>
          <a:custGeom>
            <a:avLst/>
            <a:gdLst>
              <a:gd name="connsiteX0" fmla="*/ 441960 w 2141220"/>
              <a:gd name="connsiteY0" fmla="*/ 149860 h 1013460"/>
              <a:gd name="connsiteX1" fmla="*/ 76200 w 2141220"/>
              <a:gd name="connsiteY1" fmla="*/ 287020 h 1013460"/>
              <a:gd name="connsiteX2" fmla="*/ 76200 w 2141220"/>
              <a:gd name="connsiteY2" fmla="*/ 789940 h 1013460"/>
              <a:gd name="connsiteX3" fmla="*/ 533400 w 2141220"/>
              <a:gd name="connsiteY3" fmla="*/ 957580 h 1013460"/>
              <a:gd name="connsiteX4" fmla="*/ 1950720 w 2141220"/>
              <a:gd name="connsiteY4" fmla="*/ 896620 h 1013460"/>
              <a:gd name="connsiteX5" fmla="*/ 1676400 w 2141220"/>
              <a:gd name="connsiteY5" fmla="*/ 256540 h 1013460"/>
              <a:gd name="connsiteX6" fmla="*/ 777240 w 2141220"/>
              <a:gd name="connsiteY6" fmla="*/ 12700 h 1013460"/>
              <a:gd name="connsiteX7" fmla="*/ 289560 w 2141220"/>
              <a:gd name="connsiteY7" fmla="*/ 180340 h 10134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141220" h="1013460">
                <a:moveTo>
                  <a:pt x="441960" y="149860"/>
                </a:moveTo>
                <a:cubicBezTo>
                  <a:pt x="289560" y="165100"/>
                  <a:pt x="137160" y="180340"/>
                  <a:pt x="76200" y="287020"/>
                </a:cubicBezTo>
                <a:cubicBezTo>
                  <a:pt x="15240" y="393700"/>
                  <a:pt x="0" y="678180"/>
                  <a:pt x="76200" y="789940"/>
                </a:cubicBezTo>
                <a:cubicBezTo>
                  <a:pt x="152400" y="901700"/>
                  <a:pt x="220980" y="939800"/>
                  <a:pt x="533400" y="957580"/>
                </a:cubicBezTo>
                <a:cubicBezTo>
                  <a:pt x="845820" y="975360"/>
                  <a:pt x="1760220" y="1013460"/>
                  <a:pt x="1950720" y="896620"/>
                </a:cubicBezTo>
                <a:cubicBezTo>
                  <a:pt x="2141220" y="779780"/>
                  <a:pt x="1871980" y="403860"/>
                  <a:pt x="1676400" y="256540"/>
                </a:cubicBezTo>
                <a:cubicBezTo>
                  <a:pt x="1480820" y="109220"/>
                  <a:pt x="1008380" y="25400"/>
                  <a:pt x="777240" y="12700"/>
                </a:cubicBezTo>
                <a:cubicBezTo>
                  <a:pt x="546100" y="0"/>
                  <a:pt x="417830" y="90170"/>
                  <a:pt x="289560" y="180340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0" name="Dowolny kształt 9"/>
          <p:cNvSpPr/>
          <p:nvPr/>
        </p:nvSpPr>
        <p:spPr>
          <a:xfrm>
            <a:off x="6078220" y="2954020"/>
            <a:ext cx="1879600" cy="772160"/>
          </a:xfrm>
          <a:custGeom>
            <a:avLst/>
            <a:gdLst>
              <a:gd name="connsiteX0" fmla="*/ 170180 w 1879600"/>
              <a:gd name="connsiteY0" fmla="*/ 2540 h 772160"/>
              <a:gd name="connsiteX1" fmla="*/ 2540 w 1879600"/>
              <a:gd name="connsiteY1" fmla="*/ 307340 h 772160"/>
              <a:gd name="connsiteX2" fmla="*/ 170180 w 1879600"/>
              <a:gd name="connsiteY2" fmla="*/ 703580 h 772160"/>
              <a:gd name="connsiteX3" fmla="*/ 1023620 w 1879600"/>
              <a:gd name="connsiteY3" fmla="*/ 718820 h 772160"/>
              <a:gd name="connsiteX4" fmla="*/ 1770380 w 1879600"/>
              <a:gd name="connsiteY4" fmla="*/ 596900 h 772160"/>
              <a:gd name="connsiteX5" fmla="*/ 1678940 w 1879600"/>
              <a:gd name="connsiteY5" fmla="*/ 139700 h 772160"/>
              <a:gd name="connsiteX6" fmla="*/ 1191260 w 1879600"/>
              <a:gd name="connsiteY6" fmla="*/ 17780 h 772160"/>
              <a:gd name="connsiteX7" fmla="*/ 63500 w 1879600"/>
              <a:gd name="connsiteY7" fmla="*/ 33020 h 7721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879600" h="772160">
                <a:moveTo>
                  <a:pt x="170180" y="2540"/>
                </a:moveTo>
                <a:cubicBezTo>
                  <a:pt x="86360" y="96520"/>
                  <a:pt x="2540" y="190500"/>
                  <a:pt x="2540" y="307340"/>
                </a:cubicBezTo>
                <a:cubicBezTo>
                  <a:pt x="2540" y="424180"/>
                  <a:pt x="0" y="635000"/>
                  <a:pt x="170180" y="703580"/>
                </a:cubicBezTo>
                <a:cubicBezTo>
                  <a:pt x="340360" y="772160"/>
                  <a:pt x="756920" y="736600"/>
                  <a:pt x="1023620" y="718820"/>
                </a:cubicBezTo>
                <a:cubicBezTo>
                  <a:pt x="1290320" y="701040"/>
                  <a:pt x="1661160" y="693420"/>
                  <a:pt x="1770380" y="596900"/>
                </a:cubicBezTo>
                <a:cubicBezTo>
                  <a:pt x="1879600" y="500380"/>
                  <a:pt x="1775460" y="236220"/>
                  <a:pt x="1678940" y="139700"/>
                </a:cubicBezTo>
                <a:cubicBezTo>
                  <a:pt x="1582420" y="43180"/>
                  <a:pt x="1460500" y="35560"/>
                  <a:pt x="1191260" y="17780"/>
                </a:cubicBezTo>
                <a:cubicBezTo>
                  <a:pt x="922020" y="0"/>
                  <a:pt x="492760" y="16510"/>
                  <a:pt x="63500" y="33020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1" name="Dowolny kształt 10"/>
          <p:cNvSpPr/>
          <p:nvPr/>
        </p:nvSpPr>
        <p:spPr>
          <a:xfrm>
            <a:off x="5247640" y="5059680"/>
            <a:ext cx="1798320" cy="937260"/>
          </a:xfrm>
          <a:custGeom>
            <a:avLst/>
            <a:gdLst>
              <a:gd name="connsiteX0" fmla="*/ 665480 w 1798320"/>
              <a:gd name="connsiteY0" fmla="*/ 0 h 937260"/>
              <a:gd name="connsiteX1" fmla="*/ 147320 w 1798320"/>
              <a:gd name="connsiteY1" fmla="*/ 152400 h 937260"/>
              <a:gd name="connsiteX2" fmla="*/ 86360 w 1798320"/>
              <a:gd name="connsiteY2" fmla="*/ 716280 h 937260"/>
              <a:gd name="connsiteX3" fmla="*/ 665480 w 1798320"/>
              <a:gd name="connsiteY3" fmla="*/ 929640 h 937260"/>
              <a:gd name="connsiteX4" fmla="*/ 1640840 w 1798320"/>
              <a:gd name="connsiteY4" fmla="*/ 762000 h 937260"/>
              <a:gd name="connsiteX5" fmla="*/ 1610360 w 1798320"/>
              <a:gd name="connsiteY5" fmla="*/ 441960 h 937260"/>
              <a:gd name="connsiteX6" fmla="*/ 1061720 w 1798320"/>
              <a:gd name="connsiteY6" fmla="*/ 121920 h 937260"/>
              <a:gd name="connsiteX7" fmla="*/ 421640 w 1798320"/>
              <a:gd name="connsiteY7" fmla="*/ 0 h 9372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98320" h="937260">
                <a:moveTo>
                  <a:pt x="665480" y="0"/>
                </a:moveTo>
                <a:cubicBezTo>
                  <a:pt x="454660" y="16510"/>
                  <a:pt x="243840" y="33020"/>
                  <a:pt x="147320" y="152400"/>
                </a:cubicBezTo>
                <a:cubicBezTo>
                  <a:pt x="50800" y="271780"/>
                  <a:pt x="0" y="586740"/>
                  <a:pt x="86360" y="716280"/>
                </a:cubicBezTo>
                <a:cubicBezTo>
                  <a:pt x="172720" y="845820"/>
                  <a:pt x="406400" y="922020"/>
                  <a:pt x="665480" y="929640"/>
                </a:cubicBezTo>
                <a:cubicBezTo>
                  <a:pt x="924560" y="937260"/>
                  <a:pt x="1483360" y="843280"/>
                  <a:pt x="1640840" y="762000"/>
                </a:cubicBezTo>
                <a:cubicBezTo>
                  <a:pt x="1798320" y="680720"/>
                  <a:pt x="1706880" y="548640"/>
                  <a:pt x="1610360" y="441960"/>
                </a:cubicBezTo>
                <a:cubicBezTo>
                  <a:pt x="1513840" y="335280"/>
                  <a:pt x="1259840" y="195580"/>
                  <a:pt x="1061720" y="121920"/>
                </a:cubicBezTo>
                <a:cubicBezTo>
                  <a:pt x="863600" y="48260"/>
                  <a:pt x="642620" y="24130"/>
                  <a:pt x="421640" y="0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2" name="Dowolny kształt 11"/>
          <p:cNvSpPr/>
          <p:nvPr/>
        </p:nvSpPr>
        <p:spPr>
          <a:xfrm>
            <a:off x="3944620" y="4505960"/>
            <a:ext cx="1971040" cy="713740"/>
          </a:xfrm>
          <a:custGeom>
            <a:avLst/>
            <a:gdLst>
              <a:gd name="connsiteX0" fmla="*/ 505460 w 1971040"/>
              <a:gd name="connsiteY0" fmla="*/ 96520 h 713740"/>
              <a:gd name="connsiteX1" fmla="*/ 109220 w 1971040"/>
              <a:gd name="connsiteY1" fmla="*/ 66040 h 713740"/>
              <a:gd name="connsiteX2" fmla="*/ 78740 w 1971040"/>
              <a:gd name="connsiteY2" fmla="*/ 370840 h 713740"/>
              <a:gd name="connsiteX3" fmla="*/ 581660 w 1971040"/>
              <a:gd name="connsiteY3" fmla="*/ 675640 h 713740"/>
              <a:gd name="connsiteX4" fmla="*/ 1145540 w 1971040"/>
              <a:gd name="connsiteY4" fmla="*/ 599440 h 713740"/>
              <a:gd name="connsiteX5" fmla="*/ 1861820 w 1971040"/>
              <a:gd name="connsiteY5" fmla="*/ 508000 h 713740"/>
              <a:gd name="connsiteX6" fmla="*/ 1800860 w 1971040"/>
              <a:gd name="connsiteY6" fmla="*/ 248920 h 713740"/>
              <a:gd name="connsiteX7" fmla="*/ 1069340 w 1971040"/>
              <a:gd name="connsiteY7" fmla="*/ 203200 h 713740"/>
              <a:gd name="connsiteX8" fmla="*/ 353060 w 1971040"/>
              <a:gd name="connsiteY8" fmla="*/ 20320 h 713740"/>
              <a:gd name="connsiteX9" fmla="*/ 200660 w 1971040"/>
              <a:gd name="connsiteY9" fmla="*/ 81280 h 7137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971040" h="713740">
                <a:moveTo>
                  <a:pt x="505460" y="96520"/>
                </a:moveTo>
                <a:cubicBezTo>
                  <a:pt x="342900" y="58420"/>
                  <a:pt x="180340" y="20320"/>
                  <a:pt x="109220" y="66040"/>
                </a:cubicBezTo>
                <a:cubicBezTo>
                  <a:pt x="38100" y="111760"/>
                  <a:pt x="0" y="269240"/>
                  <a:pt x="78740" y="370840"/>
                </a:cubicBezTo>
                <a:cubicBezTo>
                  <a:pt x="157480" y="472440"/>
                  <a:pt x="403860" y="637540"/>
                  <a:pt x="581660" y="675640"/>
                </a:cubicBezTo>
                <a:cubicBezTo>
                  <a:pt x="759460" y="713740"/>
                  <a:pt x="1145540" y="599440"/>
                  <a:pt x="1145540" y="599440"/>
                </a:cubicBezTo>
                <a:cubicBezTo>
                  <a:pt x="1358900" y="571500"/>
                  <a:pt x="1752600" y="566420"/>
                  <a:pt x="1861820" y="508000"/>
                </a:cubicBezTo>
                <a:cubicBezTo>
                  <a:pt x="1971040" y="449580"/>
                  <a:pt x="1932940" y="299720"/>
                  <a:pt x="1800860" y="248920"/>
                </a:cubicBezTo>
                <a:cubicBezTo>
                  <a:pt x="1668780" y="198120"/>
                  <a:pt x="1310640" y="241300"/>
                  <a:pt x="1069340" y="203200"/>
                </a:cubicBezTo>
                <a:cubicBezTo>
                  <a:pt x="828040" y="165100"/>
                  <a:pt x="497840" y="40640"/>
                  <a:pt x="353060" y="20320"/>
                </a:cubicBezTo>
                <a:cubicBezTo>
                  <a:pt x="208280" y="0"/>
                  <a:pt x="204470" y="40640"/>
                  <a:pt x="200660" y="81280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3" name="Dowolny kształt 12"/>
          <p:cNvSpPr/>
          <p:nvPr/>
        </p:nvSpPr>
        <p:spPr>
          <a:xfrm>
            <a:off x="4998720" y="4373880"/>
            <a:ext cx="337820" cy="411480"/>
          </a:xfrm>
          <a:custGeom>
            <a:avLst/>
            <a:gdLst>
              <a:gd name="connsiteX0" fmla="*/ 198120 w 337820"/>
              <a:gd name="connsiteY0" fmla="*/ 411480 h 411480"/>
              <a:gd name="connsiteX1" fmla="*/ 304800 w 337820"/>
              <a:gd name="connsiteY1" fmla="*/ 213360 h 411480"/>
              <a:gd name="connsiteX2" fmla="*/ 0 w 337820"/>
              <a:gd name="connsiteY2" fmla="*/ 0 h 4114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37820" h="411480">
                <a:moveTo>
                  <a:pt x="198120" y="411480"/>
                </a:moveTo>
                <a:cubicBezTo>
                  <a:pt x="267970" y="346710"/>
                  <a:pt x="337820" y="281940"/>
                  <a:pt x="304800" y="213360"/>
                </a:cubicBezTo>
                <a:cubicBezTo>
                  <a:pt x="271780" y="144780"/>
                  <a:pt x="135890" y="72390"/>
                  <a:pt x="0" y="0"/>
                </a:cubicBezTo>
              </a:path>
            </a:pathLst>
          </a:cu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4" name="Dowolny kształt 13"/>
          <p:cNvSpPr/>
          <p:nvPr/>
        </p:nvSpPr>
        <p:spPr>
          <a:xfrm>
            <a:off x="6103620" y="4373880"/>
            <a:ext cx="281940" cy="868680"/>
          </a:xfrm>
          <a:custGeom>
            <a:avLst/>
            <a:gdLst>
              <a:gd name="connsiteX0" fmla="*/ 53340 w 281940"/>
              <a:gd name="connsiteY0" fmla="*/ 868680 h 868680"/>
              <a:gd name="connsiteX1" fmla="*/ 38100 w 281940"/>
              <a:gd name="connsiteY1" fmla="*/ 365760 h 868680"/>
              <a:gd name="connsiteX2" fmla="*/ 281940 w 281940"/>
              <a:gd name="connsiteY2" fmla="*/ 0 h 8686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81940" h="868680">
                <a:moveTo>
                  <a:pt x="53340" y="868680"/>
                </a:moveTo>
                <a:cubicBezTo>
                  <a:pt x="26670" y="689610"/>
                  <a:pt x="0" y="510540"/>
                  <a:pt x="38100" y="365760"/>
                </a:cubicBezTo>
                <a:cubicBezTo>
                  <a:pt x="76200" y="220980"/>
                  <a:pt x="179070" y="110490"/>
                  <a:pt x="281940" y="0"/>
                </a:cubicBezTo>
              </a:path>
            </a:pathLst>
          </a:cu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5" name="Dowolny kształt 14"/>
          <p:cNvSpPr/>
          <p:nvPr/>
        </p:nvSpPr>
        <p:spPr>
          <a:xfrm>
            <a:off x="5394960" y="3131820"/>
            <a:ext cx="777240" cy="175260"/>
          </a:xfrm>
          <a:custGeom>
            <a:avLst/>
            <a:gdLst>
              <a:gd name="connsiteX0" fmla="*/ 777240 w 777240"/>
              <a:gd name="connsiteY0" fmla="*/ 175260 h 175260"/>
              <a:gd name="connsiteX1" fmla="*/ 533400 w 777240"/>
              <a:gd name="connsiteY1" fmla="*/ 7620 h 175260"/>
              <a:gd name="connsiteX2" fmla="*/ 0 w 777240"/>
              <a:gd name="connsiteY2" fmla="*/ 129540 h 1752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77240" h="175260">
                <a:moveTo>
                  <a:pt x="777240" y="175260"/>
                </a:moveTo>
                <a:cubicBezTo>
                  <a:pt x="720090" y="95250"/>
                  <a:pt x="662940" y="15240"/>
                  <a:pt x="533400" y="7620"/>
                </a:cubicBezTo>
                <a:cubicBezTo>
                  <a:pt x="403860" y="0"/>
                  <a:pt x="201930" y="64770"/>
                  <a:pt x="0" y="129540"/>
                </a:cubicBezTo>
              </a:path>
            </a:pathLst>
          </a:cu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6" name="Dowolny kształt 15"/>
          <p:cNvSpPr/>
          <p:nvPr/>
        </p:nvSpPr>
        <p:spPr>
          <a:xfrm>
            <a:off x="5318760" y="2260600"/>
            <a:ext cx="853440" cy="284480"/>
          </a:xfrm>
          <a:custGeom>
            <a:avLst/>
            <a:gdLst>
              <a:gd name="connsiteX0" fmla="*/ 853440 w 853440"/>
              <a:gd name="connsiteY0" fmla="*/ 40640 h 284480"/>
              <a:gd name="connsiteX1" fmla="*/ 350520 w 853440"/>
              <a:gd name="connsiteY1" fmla="*/ 40640 h 284480"/>
              <a:gd name="connsiteX2" fmla="*/ 0 w 853440"/>
              <a:gd name="connsiteY2" fmla="*/ 284480 h 2844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53440" h="284480">
                <a:moveTo>
                  <a:pt x="853440" y="40640"/>
                </a:moveTo>
                <a:cubicBezTo>
                  <a:pt x="673100" y="20320"/>
                  <a:pt x="492760" y="0"/>
                  <a:pt x="350520" y="40640"/>
                </a:cubicBezTo>
                <a:cubicBezTo>
                  <a:pt x="208280" y="81280"/>
                  <a:pt x="104140" y="182880"/>
                  <a:pt x="0" y="284480"/>
                </a:cubicBezTo>
              </a:path>
            </a:pathLst>
          </a:cu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Jaki  jest problem?</a:t>
            </a:r>
            <a:endParaRPr lang="pl-PL" dirty="0"/>
          </a:p>
        </p:txBody>
      </p:sp>
      <p:sp>
        <p:nvSpPr>
          <p:cNvPr id="4" name="pole tekstowe 3"/>
          <p:cNvSpPr txBox="1"/>
          <p:nvPr/>
        </p:nvSpPr>
        <p:spPr>
          <a:xfrm>
            <a:off x="285721" y="1571613"/>
            <a:ext cx="857256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b="1" dirty="0" smtClean="0">
                <a:solidFill>
                  <a:schemeClr val="bg2">
                    <a:lumMod val="25000"/>
                  </a:schemeClr>
                </a:solidFill>
              </a:rPr>
              <a:t>Problem KOMIWOJAŻERA </a:t>
            </a:r>
          </a:p>
          <a:p>
            <a:r>
              <a:rPr lang="pl-PL" dirty="0" smtClean="0">
                <a:solidFill>
                  <a:schemeClr val="bg2">
                    <a:lumMod val="25000"/>
                  </a:schemeClr>
                </a:solidFill>
              </a:rPr>
              <a:t>polega na znalezieniu jak najkrótszej drogi pomiędzy danymi miastami,</a:t>
            </a:r>
          </a:p>
          <a:p>
            <a:r>
              <a:rPr lang="pl-PL" dirty="0" smtClean="0">
                <a:solidFill>
                  <a:schemeClr val="bg2">
                    <a:lumMod val="25000"/>
                  </a:schemeClr>
                </a:solidFill>
              </a:rPr>
              <a:t>przy czym: </a:t>
            </a:r>
          </a:p>
          <a:p>
            <a:pPr lvl="1">
              <a:buFont typeface="Wingdings" pitchFamily="2" charset="2"/>
              <a:buChar char="q"/>
            </a:pPr>
            <a:r>
              <a:rPr lang="pl-PL" dirty="0" smtClean="0">
                <a:solidFill>
                  <a:schemeClr val="bg2">
                    <a:lumMod val="25000"/>
                  </a:schemeClr>
                </a:solidFill>
              </a:rPr>
              <a:t>  należy odwiedzić wszystkie miasta </a:t>
            </a:r>
          </a:p>
          <a:p>
            <a:pPr lvl="1">
              <a:buFont typeface="Wingdings" pitchFamily="2" charset="2"/>
              <a:buChar char="q"/>
            </a:pPr>
            <a:r>
              <a:rPr lang="pl-PL" dirty="0" smtClean="0">
                <a:solidFill>
                  <a:schemeClr val="bg2">
                    <a:lumMod val="25000"/>
                  </a:schemeClr>
                </a:solidFill>
              </a:rPr>
              <a:t>  należy wrócić do miasta początkowego</a:t>
            </a:r>
          </a:p>
          <a:p>
            <a:pPr lvl="1">
              <a:buFont typeface="Wingdings" pitchFamily="2" charset="2"/>
              <a:buChar char="q"/>
            </a:pPr>
            <a:r>
              <a:rPr lang="pl-PL" dirty="0" smtClean="0">
                <a:solidFill>
                  <a:schemeClr val="bg2">
                    <a:lumMod val="25000"/>
                  </a:schemeClr>
                </a:solidFill>
              </a:rPr>
              <a:t>  każde miasto można odwiedzić TYLKO jeden raz</a:t>
            </a:r>
          </a:p>
          <a:p>
            <a:pPr lvl="1">
              <a:buFont typeface="Wingdings" pitchFamily="2" charset="2"/>
              <a:buChar char="q"/>
            </a:pPr>
            <a:r>
              <a:rPr lang="pl-PL" dirty="0" smtClean="0">
                <a:solidFill>
                  <a:schemeClr val="bg2">
                    <a:lumMod val="25000"/>
                  </a:schemeClr>
                </a:solidFill>
              </a:rPr>
              <a:t>  można zacząć od dowolnego miasta</a:t>
            </a:r>
          </a:p>
          <a:p>
            <a:pPr lvl="1">
              <a:buFont typeface="Wingdings" pitchFamily="2" charset="2"/>
              <a:buChar char="q"/>
            </a:pPr>
            <a:r>
              <a:rPr lang="pl-PL" dirty="0" smtClean="0">
                <a:solidFill>
                  <a:schemeClr val="bg2">
                    <a:lumMod val="25000"/>
                  </a:schemeClr>
                </a:solidFill>
              </a:rPr>
              <a:t>  kolejność odwiedzanych miast jest dowolna</a:t>
            </a:r>
          </a:p>
        </p:txBody>
      </p:sp>
      <p:sp>
        <p:nvSpPr>
          <p:cNvPr id="5" name="pole tekstowe 4"/>
          <p:cNvSpPr txBox="1"/>
          <p:nvPr/>
        </p:nvSpPr>
        <p:spPr>
          <a:xfrm>
            <a:off x="285720" y="4071942"/>
            <a:ext cx="8358246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>
                <a:solidFill>
                  <a:schemeClr val="bg2">
                    <a:lumMod val="25000"/>
                  </a:schemeClr>
                </a:solidFill>
              </a:rPr>
              <a:t>Problem jest </a:t>
            </a:r>
            <a:r>
              <a:rPr lang="pl-PL" dirty="0" err="1" smtClean="0">
                <a:solidFill>
                  <a:schemeClr val="bg2">
                    <a:lumMod val="25000"/>
                  </a:schemeClr>
                </a:solidFill>
              </a:rPr>
              <a:t>NP_zupełny</a:t>
            </a:r>
            <a:r>
              <a:rPr lang="pl-PL" dirty="0" smtClean="0">
                <a:solidFill>
                  <a:schemeClr val="bg2">
                    <a:lumMod val="25000"/>
                  </a:schemeClr>
                </a:solidFill>
              </a:rPr>
              <a:t> (komplikacja problemu szybko wzrasta)</a:t>
            </a:r>
          </a:p>
          <a:p>
            <a:endParaRPr lang="pl-PL" dirty="0" smtClean="0">
              <a:solidFill>
                <a:schemeClr val="bg2">
                  <a:lumMod val="25000"/>
                </a:schemeClr>
              </a:solidFill>
            </a:endParaRPr>
          </a:p>
          <a:p>
            <a:r>
              <a:rPr lang="pl-PL" dirty="0" smtClean="0">
                <a:solidFill>
                  <a:schemeClr val="bg2">
                    <a:lumMod val="25000"/>
                  </a:schemeClr>
                </a:solidFill>
              </a:rPr>
              <a:t>Zwiększenie liczby miast o jedno komplikuje problem wielokrotnie, proporcjonalnie do liczby wszystkich miast. </a:t>
            </a:r>
          </a:p>
          <a:p>
            <a:r>
              <a:rPr lang="pl-PL" dirty="0" smtClean="0">
                <a:solidFill>
                  <a:schemeClr val="bg2">
                    <a:lumMod val="25000"/>
                  </a:schemeClr>
                </a:solidFill>
              </a:rPr>
              <a:t>Liczba kombinacji rozwiązań wyraża się wzorem:</a:t>
            </a:r>
          </a:p>
          <a:p>
            <a:endParaRPr lang="pl-PL" dirty="0" smtClean="0">
              <a:solidFill>
                <a:schemeClr val="bg2">
                  <a:lumMod val="25000"/>
                </a:schemeClr>
              </a:solidFill>
            </a:endParaRPr>
          </a:p>
          <a:p>
            <a:r>
              <a:rPr lang="pl-PL" sz="1600" dirty="0" smtClean="0">
                <a:solidFill>
                  <a:schemeClr val="bg2">
                    <a:lumMod val="25000"/>
                  </a:schemeClr>
                </a:solidFill>
              </a:rPr>
              <a:t>Dla n = 10 miast istnieje 181440 kombinacji.</a:t>
            </a:r>
          </a:p>
          <a:p>
            <a:r>
              <a:rPr lang="pl-PL" sz="1600" dirty="0" smtClean="0">
                <a:solidFill>
                  <a:schemeClr val="bg2">
                    <a:lumMod val="25000"/>
                  </a:schemeClr>
                </a:solidFill>
              </a:rPr>
              <a:t>Dla n=11 miast istnieje już 1814400 możliwości.</a:t>
            </a:r>
          </a:p>
          <a:p>
            <a:endParaRPr lang="pl-PL" dirty="0"/>
          </a:p>
        </p:txBody>
      </p:sp>
      <p:graphicFrame>
        <p:nvGraphicFramePr>
          <p:cNvPr id="6" name="Obiekt 5"/>
          <p:cNvGraphicFramePr>
            <a:graphicFrameLocks noChangeAspect="1"/>
          </p:cNvGraphicFramePr>
          <p:nvPr/>
        </p:nvGraphicFramePr>
        <p:xfrm>
          <a:off x="5572132" y="5054528"/>
          <a:ext cx="1214446" cy="660488"/>
        </p:xfrm>
        <a:graphic>
          <a:graphicData uri="http://schemas.openxmlformats.org/presentationml/2006/ole">
            <p:oleObj spid="_x0000_s1028" name="Equation" r:id="rId3" imgW="723600" imgH="39348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Rozwiązanie nieoptymalne?</a:t>
            </a:r>
            <a:endParaRPr lang="pl-PL" dirty="0"/>
          </a:p>
        </p:txBody>
      </p:sp>
      <p:sp>
        <p:nvSpPr>
          <p:cNvPr id="5" name="pole tekstowe 4"/>
          <p:cNvSpPr txBox="1"/>
          <p:nvPr/>
        </p:nvSpPr>
        <p:spPr>
          <a:xfrm>
            <a:off x="285721" y="1571613"/>
            <a:ext cx="857256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000" dirty="0" smtClean="0">
                <a:solidFill>
                  <a:schemeClr val="bg2">
                    <a:lumMod val="25000"/>
                  </a:schemeClr>
                </a:solidFill>
              </a:rPr>
              <a:t>Rozwiązanie problemu uzyskane przy pomocy Algorytmu Genetycznego jest rozwiązaniem </a:t>
            </a:r>
            <a:r>
              <a:rPr lang="pl-PL" sz="2000" b="1" dirty="0" smtClean="0">
                <a:solidFill>
                  <a:schemeClr val="bg2">
                    <a:lumMod val="25000"/>
                  </a:schemeClr>
                </a:solidFill>
              </a:rPr>
              <a:t>suboptymalnym </a:t>
            </a:r>
          </a:p>
          <a:p>
            <a:endParaRPr lang="pl-PL" sz="2000" b="1" dirty="0" smtClean="0">
              <a:solidFill>
                <a:schemeClr val="bg2">
                  <a:lumMod val="25000"/>
                </a:schemeClr>
              </a:solidFill>
            </a:endParaRPr>
          </a:p>
          <a:p>
            <a:r>
              <a:rPr lang="pl-PL" sz="2000" dirty="0" smtClean="0">
                <a:solidFill>
                  <a:schemeClr val="bg2">
                    <a:lumMod val="25000"/>
                  </a:schemeClr>
                </a:solidFill>
              </a:rPr>
              <a:t>– czyli możliwie jak najlepszym rozwiązaniem </a:t>
            </a:r>
          </a:p>
          <a:p>
            <a:r>
              <a:rPr lang="pl-PL" sz="2000" dirty="0" smtClean="0">
                <a:solidFill>
                  <a:schemeClr val="bg2">
                    <a:lumMod val="25000"/>
                  </a:schemeClr>
                </a:solidFill>
              </a:rPr>
              <a:t>uzyskanym w znacznie krótszym czasie niż jego optymalny odpowiednik.</a:t>
            </a:r>
          </a:p>
          <a:p>
            <a:endParaRPr lang="pl-PL" sz="2000" dirty="0" smtClean="0">
              <a:solidFill>
                <a:schemeClr val="bg2">
                  <a:lumMod val="25000"/>
                </a:schemeClr>
              </a:solidFill>
            </a:endParaRPr>
          </a:p>
          <a:p>
            <a:r>
              <a:rPr lang="pl-PL" sz="2000" dirty="0" smtClean="0">
                <a:solidFill>
                  <a:schemeClr val="bg2">
                    <a:lumMod val="25000"/>
                  </a:schemeClr>
                </a:solidFill>
              </a:rPr>
              <a:t>Znalezienie optymalnego rozwiązania dla większej liczby miast </a:t>
            </a:r>
          </a:p>
          <a:p>
            <a:r>
              <a:rPr lang="pl-PL" sz="2000" dirty="0" smtClean="0">
                <a:solidFill>
                  <a:schemeClr val="bg2">
                    <a:lumMod val="25000"/>
                  </a:schemeClr>
                </a:solidFill>
              </a:rPr>
              <a:t>zajęłoby od kilku do kilkunastu lat, podczas gdy wynik suboptymalny uzyskamy po kilku sekundach/minutach (nieco gorszy)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>
                <a:solidFill>
                  <a:schemeClr val="bg2">
                    <a:lumMod val="50000"/>
                  </a:schemeClr>
                </a:solidFill>
              </a:rPr>
              <a:t>Dane do zadania </a:t>
            </a:r>
            <a:endParaRPr lang="pl-PL" b="1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4" name="pole tekstowe 3"/>
          <p:cNvSpPr txBox="1"/>
          <p:nvPr/>
        </p:nvSpPr>
        <p:spPr>
          <a:xfrm>
            <a:off x="285721" y="1571613"/>
            <a:ext cx="85725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000" dirty="0" smtClean="0">
                <a:solidFill>
                  <a:schemeClr val="bg2">
                    <a:lumMod val="25000"/>
                  </a:schemeClr>
                </a:solidFill>
              </a:rPr>
              <a:t>Dane są współrzędne 7 miast. </a:t>
            </a:r>
          </a:p>
        </p:txBody>
      </p:sp>
      <p:sp>
        <p:nvSpPr>
          <p:cNvPr id="7" name="pole tekstowe 6"/>
          <p:cNvSpPr txBox="1"/>
          <p:nvPr/>
        </p:nvSpPr>
        <p:spPr>
          <a:xfrm>
            <a:off x="428597" y="4857760"/>
            <a:ext cx="835824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>
                <a:solidFill>
                  <a:schemeClr val="bg2">
                    <a:lumMod val="25000"/>
                  </a:schemeClr>
                </a:solidFill>
              </a:rPr>
              <a:t>Do obliczenia odległości pomiędzy dwoma miastami można wykorzystać </a:t>
            </a:r>
          </a:p>
          <a:p>
            <a:r>
              <a:rPr lang="pl-PL" dirty="0" smtClean="0">
                <a:solidFill>
                  <a:schemeClr val="bg2">
                    <a:lumMod val="25000"/>
                  </a:schemeClr>
                </a:solidFill>
              </a:rPr>
              <a:t>wzór na odległość Euklidesową pomiędzy dwoma punktami na płaszczyźnie:</a:t>
            </a:r>
            <a:endParaRPr lang="pl-PL" dirty="0">
              <a:solidFill>
                <a:schemeClr val="bg2">
                  <a:lumMod val="25000"/>
                </a:schemeClr>
              </a:solidFill>
            </a:endParaRPr>
          </a:p>
        </p:txBody>
      </p:sp>
      <p:graphicFrame>
        <p:nvGraphicFramePr>
          <p:cNvPr id="8" name="Obiekt 7"/>
          <p:cNvGraphicFramePr>
            <a:graphicFrameLocks noChangeAspect="1"/>
          </p:cNvGraphicFramePr>
          <p:nvPr/>
        </p:nvGraphicFramePr>
        <p:xfrm>
          <a:off x="500034" y="5572140"/>
          <a:ext cx="3825101" cy="581028"/>
        </p:xfrm>
        <a:graphic>
          <a:graphicData uri="http://schemas.openxmlformats.org/presentationml/2006/ole">
            <p:oleObj spid="_x0000_s2050" name="Equation" r:id="rId3" imgW="2006280" imgH="304560" progId="Equation.3">
              <p:embed/>
            </p:oleObj>
          </a:graphicData>
        </a:graphic>
      </p:graphicFrame>
      <p:pic>
        <p:nvPicPr>
          <p:cNvPr id="2051" name="Picture 3" descr="C:\Users\Ania\Desktop\1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429124" y="2071678"/>
            <a:ext cx="3952875" cy="2609850"/>
          </a:xfrm>
          <a:prstGeom prst="rect">
            <a:avLst/>
          </a:prstGeom>
          <a:noFill/>
          <a:ln w="19050">
            <a:solidFill>
              <a:schemeClr val="bg2">
                <a:lumMod val="75000"/>
              </a:schemeClr>
            </a:solidFill>
          </a:ln>
        </p:spPr>
      </p:pic>
      <p:graphicFrame>
        <p:nvGraphicFramePr>
          <p:cNvPr id="9" name="Tabela 8"/>
          <p:cNvGraphicFramePr>
            <a:graphicFrameLocks noGrp="1"/>
          </p:cNvGraphicFramePr>
          <p:nvPr/>
        </p:nvGraphicFramePr>
        <p:xfrm>
          <a:off x="428596" y="2071678"/>
          <a:ext cx="3500463" cy="2682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25215"/>
                <a:gridCol w="875116"/>
                <a:gridCol w="1000132"/>
              </a:tblGrid>
              <a:tr h="276822">
                <a:tc>
                  <a:txBody>
                    <a:bodyPr/>
                    <a:lstStyle/>
                    <a:p>
                      <a:r>
                        <a:rPr lang="pl-PL" sz="1600" dirty="0" smtClean="0"/>
                        <a:t>miasto</a:t>
                      </a:r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 smtClean="0"/>
                        <a:t>x</a:t>
                      </a:r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 smtClean="0"/>
                        <a:t>y</a:t>
                      </a:r>
                      <a:endParaRPr lang="pl-PL" sz="1600" dirty="0"/>
                    </a:p>
                  </a:txBody>
                  <a:tcPr/>
                </a:tc>
              </a:tr>
              <a:tr h="276822">
                <a:tc>
                  <a:txBody>
                    <a:bodyPr/>
                    <a:lstStyle/>
                    <a:p>
                      <a:r>
                        <a:rPr lang="pl-PL" sz="1600" dirty="0" smtClean="0"/>
                        <a:t>Miasto 1</a:t>
                      </a:r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 smtClean="0"/>
                        <a:t>15</a:t>
                      </a:r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 smtClean="0"/>
                        <a:t>33</a:t>
                      </a:r>
                      <a:endParaRPr lang="pl-PL" sz="1600" dirty="0"/>
                    </a:p>
                  </a:txBody>
                  <a:tcPr/>
                </a:tc>
              </a:tr>
              <a:tr h="27682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dirty="0" smtClean="0"/>
                        <a:t>Miasto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 smtClean="0"/>
                        <a:t>23</a:t>
                      </a:r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 smtClean="0"/>
                        <a:t>12</a:t>
                      </a:r>
                      <a:endParaRPr lang="pl-PL" sz="1600" dirty="0"/>
                    </a:p>
                  </a:txBody>
                  <a:tcPr/>
                </a:tc>
              </a:tr>
              <a:tr h="27682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dirty="0" smtClean="0"/>
                        <a:t>Miasto 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 smtClean="0"/>
                        <a:t>67</a:t>
                      </a:r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 smtClean="0"/>
                        <a:t>7</a:t>
                      </a:r>
                      <a:endParaRPr lang="pl-PL" sz="1600" dirty="0"/>
                    </a:p>
                  </a:txBody>
                  <a:tcPr/>
                </a:tc>
              </a:tr>
              <a:tr h="27682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dirty="0" smtClean="0"/>
                        <a:t>Miasto 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 smtClean="0"/>
                        <a:t>47</a:t>
                      </a:r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 smtClean="0"/>
                        <a:t>90</a:t>
                      </a:r>
                      <a:endParaRPr lang="pl-PL" sz="1600" dirty="0"/>
                    </a:p>
                  </a:txBody>
                  <a:tcPr/>
                </a:tc>
              </a:tr>
              <a:tr h="27682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dirty="0" smtClean="0"/>
                        <a:t>Miasto 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 smtClean="0"/>
                        <a:t>5</a:t>
                      </a:r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 smtClean="0"/>
                        <a:t>79</a:t>
                      </a:r>
                      <a:endParaRPr lang="pl-PL" sz="1600" dirty="0"/>
                    </a:p>
                  </a:txBody>
                  <a:tcPr/>
                </a:tc>
              </a:tr>
              <a:tr h="27682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dirty="0" smtClean="0"/>
                        <a:t>Miasto 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 smtClean="0"/>
                        <a:t>88</a:t>
                      </a:r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 smtClean="0"/>
                        <a:t>67</a:t>
                      </a:r>
                      <a:endParaRPr lang="pl-PL" sz="1600" dirty="0"/>
                    </a:p>
                  </a:txBody>
                  <a:tcPr/>
                </a:tc>
              </a:tr>
              <a:tr h="27682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dirty="0" smtClean="0"/>
                        <a:t>Miasto 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 smtClean="0"/>
                        <a:t>55</a:t>
                      </a:r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 smtClean="0"/>
                        <a:t>57</a:t>
                      </a:r>
                      <a:endParaRPr lang="pl-PL" sz="16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>
                <a:solidFill>
                  <a:schemeClr val="tx2">
                    <a:lumMod val="75000"/>
                  </a:schemeClr>
                </a:solidFill>
              </a:rPr>
              <a:t>Fenotyp</a:t>
            </a:r>
            <a:endParaRPr lang="pl-PL" b="1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3074" name="Picture 2" descr="C:\Users\Ania\Desktop\2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472" y="2990869"/>
            <a:ext cx="4476750" cy="3152775"/>
          </a:xfrm>
          <a:prstGeom prst="rect">
            <a:avLst/>
          </a:prstGeom>
          <a:noFill/>
          <a:ln w="19050">
            <a:solidFill>
              <a:schemeClr val="bg2">
                <a:lumMod val="75000"/>
              </a:schemeClr>
            </a:solidFill>
          </a:ln>
        </p:spPr>
      </p:pic>
      <p:sp>
        <p:nvSpPr>
          <p:cNvPr id="5" name="pole tekstowe 4"/>
          <p:cNvSpPr txBox="1"/>
          <p:nvPr/>
        </p:nvSpPr>
        <p:spPr>
          <a:xfrm>
            <a:off x="500034" y="1785926"/>
            <a:ext cx="8286243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2000" dirty="0" smtClean="0"/>
              <a:t>Fenotypem jest przykładowa trasa komiwojażera zaznaczona na mapie. </a:t>
            </a:r>
          </a:p>
          <a:p>
            <a:r>
              <a:rPr lang="pl-PL" sz="2000" dirty="0" smtClean="0"/>
              <a:t>Fenotyp jest poprawny jeżeli wszystkie miasta spięte są jednym cyklem </a:t>
            </a:r>
          </a:p>
          <a:p>
            <a:r>
              <a:rPr lang="pl-PL" sz="2000" dirty="0" smtClean="0"/>
              <a:t>(każde miasto tylko jeden raz).</a:t>
            </a:r>
            <a:endParaRPr lang="pl-PL" sz="2000" dirty="0"/>
          </a:p>
        </p:txBody>
      </p:sp>
      <p:sp>
        <p:nvSpPr>
          <p:cNvPr id="6" name="pole tekstowe 5"/>
          <p:cNvSpPr txBox="1"/>
          <p:nvPr/>
        </p:nvSpPr>
        <p:spPr>
          <a:xfrm>
            <a:off x="5214942" y="2857496"/>
            <a:ext cx="2640466" cy="98488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2000" b="1" dirty="0" smtClean="0">
                <a:solidFill>
                  <a:schemeClr val="tx2">
                    <a:lumMod val="75000"/>
                  </a:schemeClr>
                </a:solidFill>
              </a:rPr>
              <a:t>Trasa</a:t>
            </a:r>
          </a:p>
          <a:p>
            <a:r>
              <a:rPr lang="pl-PL" sz="2000" b="1" dirty="0" smtClean="0"/>
              <a:t> 1   2   7   6   3   5   4  </a:t>
            </a:r>
          </a:p>
          <a:p>
            <a:endParaRPr lang="pl-PL" dirty="0"/>
          </a:p>
        </p:txBody>
      </p:sp>
      <p:cxnSp>
        <p:nvCxnSpPr>
          <p:cNvPr id="9" name="Łącznik prosty ze strzałką 8"/>
          <p:cNvCxnSpPr/>
          <p:nvPr/>
        </p:nvCxnSpPr>
        <p:spPr>
          <a:xfrm>
            <a:off x="5500694" y="3388042"/>
            <a:ext cx="142876" cy="1588"/>
          </a:xfrm>
          <a:prstGeom prst="straightConnector1">
            <a:avLst/>
          </a:prstGeom>
          <a:ln w="12700">
            <a:solidFill>
              <a:schemeClr val="bg2">
                <a:lumMod val="2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Łącznik prosty ze strzałką 9"/>
          <p:cNvCxnSpPr/>
          <p:nvPr/>
        </p:nvCxnSpPr>
        <p:spPr>
          <a:xfrm>
            <a:off x="5857884" y="3383280"/>
            <a:ext cx="142876" cy="1588"/>
          </a:xfrm>
          <a:prstGeom prst="straightConnector1">
            <a:avLst/>
          </a:prstGeom>
          <a:ln w="12700">
            <a:solidFill>
              <a:schemeClr val="bg2">
                <a:lumMod val="2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Łącznik prosty ze strzałką 10"/>
          <p:cNvCxnSpPr/>
          <p:nvPr/>
        </p:nvCxnSpPr>
        <p:spPr>
          <a:xfrm>
            <a:off x="6199834" y="3383280"/>
            <a:ext cx="142876" cy="1588"/>
          </a:xfrm>
          <a:prstGeom prst="straightConnector1">
            <a:avLst/>
          </a:prstGeom>
          <a:ln w="12700">
            <a:solidFill>
              <a:schemeClr val="bg2">
                <a:lumMod val="2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Łącznik prosty ze strzałką 11"/>
          <p:cNvCxnSpPr/>
          <p:nvPr/>
        </p:nvCxnSpPr>
        <p:spPr>
          <a:xfrm>
            <a:off x="6572264" y="3383280"/>
            <a:ext cx="142876" cy="1588"/>
          </a:xfrm>
          <a:prstGeom prst="straightConnector1">
            <a:avLst/>
          </a:prstGeom>
          <a:ln w="12700">
            <a:solidFill>
              <a:schemeClr val="bg2">
                <a:lumMod val="2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Łącznik prosty ze strzałką 12"/>
          <p:cNvCxnSpPr/>
          <p:nvPr/>
        </p:nvCxnSpPr>
        <p:spPr>
          <a:xfrm>
            <a:off x="6914214" y="3383280"/>
            <a:ext cx="142876" cy="1588"/>
          </a:xfrm>
          <a:prstGeom prst="straightConnector1">
            <a:avLst/>
          </a:prstGeom>
          <a:ln w="12700">
            <a:solidFill>
              <a:schemeClr val="bg2">
                <a:lumMod val="2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Łącznik prosty ze strzałką 13"/>
          <p:cNvCxnSpPr/>
          <p:nvPr/>
        </p:nvCxnSpPr>
        <p:spPr>
          <a:xfrm>
            <a:off x="7260926" y="3383280"/>
            <a:ext cx="142876" cy="1588"/>
          </a:xfrm>
          <a:prstGeom prst="straightConnector1">
            <a:avLst/>
          </a:prstGeom>
          <a:ln w="12700">
            <a:solidFill>
              <a:schemeClr val="bg2">
                <a:lumMod val="2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b="1" dirty="0" smtClean="0">
                <a:solidFill>
                  <a:schemeClr val="bg2">
                    <a:lumMod val="50000"/>
                  </a:schemeClr>
                </a:solidFill>
              </a:rPr>
              <a:t>Genotyp - </a:t>
            </a:r>
            <a:r>
              <a:rPr lang="pl-PL" sz="2400" b="1" dirty="0" smtClean="0">
                <a:solidFill>
                  <a:schemeClr val="bg2">
                    <a:lumMod val="50000"/>
                  </a:schemeClr>
                </a:solidFill>
              </a:rPr>
              <a:t>kodowanie permutacyjne</a:t>
            </a:r>
            <a:endParaRPr lang="pl-PL" b="1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5" name="pole tekstowe 4"/>
          <p:cNvSpPr txBox="1"/>
          <p:nvPr/>
        </p:nvSpPr>
        <p:spPr>
          <a:xfrm>
            <a:off x="500034" y="1714488"/>
            <a:ext cx="8215370" cy="41857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b="1" dirty="0" smtClean="0">
                <a:solidFill>
                  <a:schemeClr val="bg2">
                    <a:lumMod val="25000"/>
                  </a:schemeClr>
                </a:solidFill>
              </a:rPr>
              <a:t>Genotyp – budowa chromosomu</a:t>
            </a:r>
          </a:p>
          <a:p>
            <a:r>
              <a:rPr lang="pl-PL" dirty="0" smtClean="0">
                <a:solidFill>
                  <a:schemeClr val="bg2">
                    <a:lumMod val="25000"/>
                  </a:schemeClr>
                </a:solidFill>
              </a:rPr>
              <a:t>Długość chromosomu (liczba genów) </a:t>
            </a:r>
          </a:p>
          <a:p>
            <a:r>
              <a:rPr lang="pl-PL" dirty="0" smtClean="0">
                <a:solidFill>
                  <a:schemeClr val="bg2">
                    <a:lumMod val="25000"/>
                  </a:schemeClr>
                </a:solidFill>
              </a:rPr>
              <a:t>jest równa liczbie miast.</a:t>
            </a:r>
          </a:p>
          <a:p>
            <a:endParaRPr lang="pl-PL" sz="2000" dirty="0" smtClean="0">
              <a:solidFill>
                <a:schemeClr val="bg2">
                  <a:lumMod val="25000"/>
                </a:schemeClr>
              </a:solidFill>
            </a:endParaRPr>
          </a:p>
          <a:p>
            <a:pPr marL="457200" indent="-457200">
              <a:buAutoNum type="arabicPeriod"/>
            </a:pPr>
            <a:r>
              <a:rPr lang="pl-PL" b="1" dirty="0" smtClean="0">
                <a:solidFill>
                  <a:schemeClr val="bg2">
                    <a:lumMod val="25000"/>
                  </a:schemeClr>
                </a:solidFill>
              </a:rPr>
              <a:t>Kodowanie permutacyjne</a:t>
            </a:r>
          </a:p>
          <a:p>
            <a:pPr marL="457200" indent="-457200"/>
            <a:r>
              <a:rPr lang="pl-PL" dirty="0" smtClean="0">
                <a:solidFill>
                  <a:schemeClr val="bg2">
                    <a:lumMod val="25000"/>
                  </a:schemeClr>
                </a:solidFill>
              </a:rPr>
              <a:t>W kolejnych genach zapisujemy kolejne miasta trasy. W ten sposób</a:t>
            </a:r>
          </a:p>
          <a:p>
            <a:pPr marL="457200" indent="-457200"/>
            <a:r>
              <a:rPr lang="pl-PL" dirty="0" smtClean="0">
                <a:solidFill>
                  <a:schemeClr val="bg2">
                    <a:lumMod val="25000"/>
                  </a:schemeClr>
                </a:solidFill>
              </a:rPr>
              <a:t>geny w chromosomie są ułożone dokładnie tak jak miasta w cyklu.</a:t>
            </a:r>
            <a:endParaRPr lang="pl-PL" sz="2000" b="1" dirty="0" smtClean="0">
              <a:solidFill>
                <a:schemeClr val="bg2">
                  <a:lumMod val="25000"/>
                </a:schemeClr>
              </a:solidFill>
            </a:endParaRPr>
          </a:p>
          <a:p>
            <a:pPr marL="457200" indent="-457200">
              <a:spcBef>
                <a:spcPts val="600"/>
              </a:spcBef>
            </a:pPr>
            <a:r>
              <a:rPr lang="pl-PL" dirty="0" smtClean="0">
                <a:solidFill>
                  <a:schemeClr val="bg2">
                    <a:lumMod val="25000"/>
                  </a:schemeClr>
                </a:solidFill>
              </a:rPr>
              <a:t>Dwa przykładowe chromosomy:</a:t>
            </a:r>
          </a:p>
          <a:p>
            <a:pPr marL="457200" indent="-457200">
              <a:spcBef>
                <a:spcPts val="600"/>
              </a:spcBef>
            </a:pPr>
            <a:r>
              <a:rPr lang="pl-PL" b="1" dirty="0" smtClean="0">
                <a:solidFill>
                  <a:schemeClr val="bg2">
                    <a:lumMod val="25000"/>
                  </a:schemeClr>
                </a:solidFill>
              </a:rPr>
              <a:t>zalety: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pl-PL" dirty="0" smtClean="0">
                <a:solidFill>
                  <a:schemeClr val="bg2">
                    <a:lumMod val="25000"/>
                  </a:schemeClr>
                </a:solidFill>
              </a:rPr>
              <a:t>bardzo prosta, intuicyjna reprezentacja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pl-PL" dirty="0" smtClean="0">
                <a:solidFill>
                  <a:schemeClr val="bg2">
                    <a:lumMod val="25000"/>
                  </a:schemeClr>
                </a:solidFill>
              </a:rPr>
              <a:t>szybka jeśli chodzi o wyliczenie funkcji oceny dla każdego osobnika</a:t>
            </a:r>
          </a:p>
          <a:p>
            <a:pPr marL="457200" indent="-457200"/>
            <a:r>
              <a:rPr lang="pl-PL" b="1" dirty="0" smtClean="0">
                <a:solidFill>
                  <a:schemeClr val="bg2">
                    <a:lumMod val="25000"/>
                  </a:schemeClr>
                </a:solidFill>
              </a:rPr>
              <a:t>wady: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pl-PL" dirty="0" smtClean="0">
                <a:solidFill>
                  <a:schemeClr val="bg2">
                    <a:lumMod val="25000"/>
                  </a:schemeClr>
                </a:solidFill>
              </a:rPr>
              <a:t>skrzyżowanie dwóch tras może dać osobnika nieprawidłowego.</a:t>
            </a:r>
          </a:p>
          <a:p>
            <a:endParaRPr lang="pl-PL" sz="2000" dirty="0"/>
          </a:p>
        </p:txBody>
      </p:sp>
      <p:pic>
        <p:nvPicPr>
          <p:cNvPr id="15" name="Picture 2" descr="C:\Users\Ania\Desktop\2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643570" y="1469695"/>
            <a:ext cx="3262304" cy="1673553"/>
          </a:xfrm>
          <a:prstGeom prst="rect">
            <a:avLst/>
          </a:prstGeom>
          <a:noFill/>
          <a:ln w="19050">
            <a:solidFill>
              <a:schemeClr val="bg2">
                <a:lumMod val="75000"/>
              </a:schemeClr>
            </a:solidFill>
          </a:ln>
        </p:spPr>
      </p:pic>
      <p:graphicFrame>
        <p:nvGraphicFramePr>
          <p:cNvPr id="16" name="Tabela 15"/>
          <p:cNvGraphicFramePr>
            <a:graphicFrameLocks noGrp="1"/>
          </p:cNvGraphicFramePr>
          <p:nvPr/>
        </p:nvGraphicFramePr>
        <p:xfrm>
          <a:off x="6485590" y="3808100"/>
          <a:ext cx="2428888" cy="335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6984"/>
                <a:gridCol w="346984"/>
                <a:gridCol w="346984"/>
                <a:gridCol w="346984"/>
                <a:gridCol w="346984"/>
                <a:gridCol w="346984"/>
                <a:gridCol w="346984"/>
              </a:tblGrid>
              <a:tr h="285752">
                <a:tc>
                  <a:txBody>
                    <a:bodyPr/>
                    <a:lstStyle/>
                    <a:p>
                      <a:r>
                        <a:rPr lang="pl-PL" sz="1600" dirty="0" smtClean="0"/>
                        <a:t>1</a:t>
                      </a:r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 smtClean="0"/>
                        <a:t>2</a:t>
                      </a:r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 smtClean="0"/>
                        <a:t>7</a:t>
                      </a:r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 smtClean="0"/>
                        <a:t>6</a:t>
                      </a:r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 smtClean="0"/>
                        <a:t>3</a:t>
                      </a:r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 smtClean="0"/>
                        <a:t>5</a:t>
                      </a:r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 smtClean="0"/>
                        <a:t>4</a:t>
                      </a:r>
                      <a:endParaRPr lang="pl-PL" sz="16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7" name="Tabela 16"/>
          <p:cNvGraphicFramePr>
            <a:graphicFrameLocks noGrp="1"/>
          </p:cNvGraphicFramePr>
          <p:nvPr/>
        </p:nvGraphicFramePr>
        <p:xfrm>
          <a:off x="3929058" y="3808100"/>
          <a:ext cx="2428888" cy="335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6984"/>
                <a:gridCol w="346984"/>
                <a:gridCol w="346984"/>
                <a:gridCol w="346984"/>
                <a:gridCol w="346984"/>
                <a:gridCol w="346984"/>
                <a:gridCol w="346984"/>
              </a:tblGrid>
              <a:tr h="285752">
                <a:tc>
                  <a:txBody>
                    <a:bodyPr/>
                    <a:lstStyle/>
                    <a:p>
                      <a:r>
                        <a:rPr lang="pl-PL" sz="1600" dirty="0" smtClean="0"/>
                        <a:t>3</a:t>
                      </a:r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 smtClean="0"/>
                        <a:t>5</a:t>
                      </a:r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 smtClean="0"/>
                        <a:t>4</a:t>
                      </a:r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 smtClean="0"/>
                        <a:t>1</a:t>
                      </a:r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 smtClean="0"/>
                        <a:t>2</a:t>
                      </a:r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 smtClean="0"/>
                        <a:t>7</a:t>
                      </a:r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 smtClean="0"/>
                        <a:t>6</a:t>
                      </a:r>
                      <a:endParaRPr lang="pl-PL" sz="16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8" name="Tabela 17"/>
          <p:cNvGraphicFramePr>
            <a:graphicFrameLocks noGrp="1"/>
          </p:cNvGraphicFramePr>
          <p:nvPr/>
        </p:nvGraphicFramePr>
        <p:xfrm>
          <a:off x="2000232" y="5764544"/>
          <a:ext cx="2428888" cy="335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6984"/>
                <a:gridCol w="346984"/>
                <a:gridCol w="346984"/>
                <a:gridCol w="346984"/>
                <a:gridCol w="346984"/>
                <a:gridCol w="346984"/>
                <a:gridCol w="346984"/>
              </a:tblGrid>
              <a:tr h="285752">
                <a:tc>
                  <a:txBody>
                    <a:bodyPr/>
                    <a:lstStyle/>
                    <a:p>
                      <a:r>
                        <a:rPr lang="pl-PL" sz="1600" dirty="0" smtClean="0"/>
                        <a:t>3</a:t>
                      </a:r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 smtClean="0"/>
                        <a:t>5</a:t>
                      </a:r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 smtClean="0"/>
                        <a:t>4</a:t>
                      </a:r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 smtClean="0"/>
                        <a:t>1</a:t>
                      </a:r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 smtClean="0">
                          <a:solidFill>
                            <a:srgbClr val="92D050"/>
                          </a:solidFill>
                        </a:rPr>
                        <a:t>2</a:t>
                      </a:r>
                      <a:endParaRPr lang="pl-PL" sz="1600" dirty="0">
                        <a:solidFill>
                          <a:srgbClr val="92D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 smtClean="0">
                          <a:solidFill>
                            <a:srgbClr val="92D050"/>
                          </a:solidFill>
                        </a:rPr>
                        <a:t>7</a:t>
                      </a:r>
                      <a:endParaRPr lang="pl-PL" sz="1600" dirty="0">
                        <a:solidFill>
                          <a:srgbClr val="92D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 smtClean="0">
                          <a:solidFill>
                            <a:srgbClr val="92D050"/>
                          </a:solidFill>
                        </a:rPr>
                        <a:t>6</a:t>
                      </a:r>
                      <a:endParaRPr lang="pl-PL" sz="1600" dirty="0">
                        <a:solidFill>
                          <a:srgbClr val="92D05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9" name="Tabela 18"/>
          <p:cNvGraphicFramePr>
            <a:graphicFrameLocks noGrp="1"/>
          </p:cNvGraphicFramePr>
          <p:nvPr/>
        </p:nvGraphicFramePr>
        <p:xfrm>
          <a:off x="2000232" y="6215082"/>
          <a:ext cx="2428888" cy="335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6984"/>
                <a:gridCol w="346984"/>
                <a:gridCol w="346984"/>
                <a:gridCol w="346984"/>
                <a:gridCol w="346984"/>
                <a:gridCol w="346984"/>
                <a:gridCol w="346984"/>
              </a:tblGrid>
              <a:tr h="285752">
                <a:tc>
                  <a:txBody>
                    <a:bodyPr/>
                    <a:lstStyle/>
                    <a:p>
                      <a:r>
                        <a:rPr lang="pl-PL" sz="1600" dirty="0" smtClean="0"/>
                        <a:t>1</a:t>
                      </a:r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 smtClean="0"/>
                        <a:t>2</a:t>
                      </a:r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 smtClean="0"/>
                        <a:t>7</a:t>
                      </a:r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 smtClean="0"/>
                        <a:t>6</a:t>
                      </a:r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 smtClean="0">
                          <a:solidFill>
                            <a:srgbClr val="FFC000"/>
                          </a:solidFill>
                        </a:rPr>
                        <a:t>3</a:t>
                      </a:r>
                      <a:endParaRPr lang="pl-PL" sz="1600" dirty="0">
                        <a:solidFill>
                          <a:srgbClr val="FFC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 smtClean="0">
                          <a:solidFill>
                            <a:srgbClr val="FFC000"/>
                          </a:solidFill>
                        </a:rPr>
                        <a:t>5</a:t>
                      </a:r>
                      <a:endParaRPr lang="pl-PL" sz="1600" dirty="0">
                        <a:solidFill>
                          <a:srgbClr val="FFC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 smtClean="0">
                          <a:solidFill>
                            <a:srgbClr val="FFC000"/>
                          </a:solidFill>
                        </a:rPr>
                        <a:t>4</a:t>
                      </a:r>
                      <a:endParaRPr lang="pl-PL" sz="1600" dirty="0">
                        <a:solidFill>
                          <a:srgbClr val="FFC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21" name="Łącznik prosty 20"/>
          <p:cNvCxnSpPr/>
          <p:nvPr/>
        </p:nvCxnSpPr>
        <p:spPr>
          <a:xfrm rot="5400000">
            <a:off x="2965439" y="6157453"/>
            <a:ext cx="927900" cy="794"/>
          </a:xfrm>
          <a:prstGeom prst="line">
            <a:avLst/>
          </a:prstGeom>
          <a:ln w="2540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3" name="Tabela 22"/>
          <p:cNvGraphicFramePr>
            <a:graphicFrameLocks noGrp="1"/>
          </p:cNvGraphicFramePr>
          <p:nvPr/>
        </p:nvGraphicFramePr>
        <p:xfrm>
          <a:off x="6357950" y="5786454"/>
          <a:ext cx="2428888" cy="335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6984"/>
                <a:gridCol w="346984"/>
                <a:gridCol w="346984"/>
                <a:gridCol w="346984"/>
                <a:gridCol w="346984"/>
                <a:gridCol w="346984"/>
                <a:gridCol w="346984"/>
              </a:tblGrid>
              <a:tr h="285752">
                <a:tc>
                  <a:txBody>
                    <a:bodyPr/>
                    <a:lstStyle/>
                    <a:p>
                      <a:r>
                        <a:rPr lang="pl-PL" sz="1600" dirty="0" smtClean="0"/>
                        <a:t>3</a:t>
                      </a:r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 smtClean="0"/>
                        <a:t>5</a:t>
                      </a:r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 smtClean="0"/>
                        <a:t>4</a:t>
                      </a:r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 smtClean="0"/>
                        <a:t>1</a:t>
                      </a:r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 smtClean="0">
                          <a:solidFill>
                            <a:srgbClr val="FFC000"/>
                          </a:solidFill>
                        </a:rPr>
                        <a:t>3</a:t>
                      </a:r>
                      <a:endParaRPr lang="pl-PL" sz="1600" dirty="0">
                        <a:solidFill>
                          <a:srgbClr val="FFC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 smtClean="0">
                          <a:solidFill>
                            <a:srgbClr val="FFC000"/>
                          </a:solidFill>
                        </a:rPr>
                        <a:t>5</a:t>
                      </a:r>
                      <a:endParaRPr lang="pl-PL" sz="1600" dirty="0">
                        <a:solidFill>
                          <a:srgbClr val="FFC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 smtClean="0">
                          <a:solidFill>
                            <a:srgbClr val="FFC000"/>
                          </a:solidFill>
                        </a:rPr>
                        <a:t>4</a:t>
                      </a:r>
                      <a:endParaRPr lang="pl-PL" sz="1600" dirty="0">
                        <a:solidFill>
                          <a:srgbClr val="FFC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4" name="Tabela 23"/>
          <p:cNvGraphicFramePr>
            <a:graphicFrameLocks noGrp="1"/>
          </p:cNvGraphicFramePr>
          <p:nvPr/>
        </p:nvGraphicFramePr>
        <p:xfrm>
          <a:off x="6357950" y="6215082"/>
          <a:ext cx="2428888" cy="335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6984"/>
                <a:gridCol w="346984"/>
                <a:gridCol w="346984"/>
                <a:gridCol w="346984"/>
                <a:gridCol w="346984"/>
                <a:gridCol w="346984"/>
                <a:gridCol w="346984"/>
              </a:tblGrid>
              <a:tr h="285752">
                <a:tc>
                  <a:txBody>
                    <a:bodyPr/>
                    <a:lstStyle/>
                    <a:p>
                      <a:r>
                        <a:rPr lang="pl-PL" sz="1600" dirty="0" smtClean="0"/>
                        <a:t>1</a:t>
                      </a:r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 smtClean="0"/>
                        <a:t>2</a:t>
                      </a:r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 smtClean="0"/>
                        <a:t>7</a:t>
                      </a:r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 smtClean="0"/>
                        <a:t>6</a:t>
                      </a:r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 smtClean="0">
                          <a:solidFill>
                            <a:srgbClr val="92D050"/>
                          </a:solidFill>
                        </a:rPr>
                        <a:t>2</a:t>
                      </a:r>
                      <a:endParaRPr lang="pl-PL" sz="1600" dirty="0">
                        <a:solidFill>
                          <a:srgbClr val="92D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 smtClean="0">
                          <a:solidFill>
                            <a:srgbClr val="92D050"/>
                          </a:solidFill>
                        </a:rPr>
                        <a:t>7</a:t>
                      </a:r>
                      <a:endParaRPr lang="pl-PL" sz="1600" dirty="0">
                        <a:solidFill>
                          <a:srgbClr val="92D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 smtClean="0">
                          <a:solidFill>
                            <a:srgbClr val="92D050"/>
                          </a:solidFill>
                        </a:rPr>
                        <a:t>6</a:t>
                      </a:r>
                      <a:endParaRPr lang="pl-PL" sz="1600" dirty="0">
                        <a:solidFill>
                          <a:srgbClr val="92D05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5" name="pole tekstowe 24"/>
          <p:cNvSpPr txBox="1"/>
          <p:nvPr/>
        </p:nvSpPr>
        <p:spPr>
          <a:xfrm>
            <a:off x="437680" y="5916059"/>
            <a:ext cx="149111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l-PL" sz="1600" dirty="0" smtClean="0">
                <a:solidFill>
                  <a:schemeClr val="accent1">
                    <a:lumMod val="75000"/>
                  </a:schemeClr>
                </a:solidFill>
              </a:rPr>
              <a:t>przed</a:t>
            </a:r>
          </a:p>
          <a:p>
            <a:pPr algn="ctr"/>
            <a:r>
              <a:rPr lang="pl-PL" sz="1600" dirty="0" smtClean="0">
                <a:solidFill>
                  <a:schemeClr val="accent1">
                    <a:lumMod val="75000"/>
                  </a:schemeClr>
                </a:solidFill>
              </a:rPr>
              <a:t>krzyżowaniem</a:t>
            </a:r>
            <a:endParaRPr lang="pl-PL" sz="16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6" name="pole tekstowe 25"/>
          <p:cNvSpPr txBox="1"/>
          <p:nvPr/>
        </p:nvSpPr>
        <p:spPr>
          <a:xfrm>
            <a:off x="4957302" y="5916059"/>
            <a:ext cx="132921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l-PL" sz="1600" dirty="0" smtClean="0">
                <a:solidFill>
                  <a:schemeClr val="accent1">
                    <a:lumMod val="75000"/>
                  </a:schemeClr>
                </a:solidFill>
              </a:rPr>
              <a:t>po</a:t>
            </a:r>
          </a:p>
          <a:p>
            <a:pPr algn="ctr"/>
            <a:r>
              <a:rPr lang="pl-PL" sz="1600" dirty="0" smtClean="0">
                <a:solidFill>
                  <a:schemeClr val="accent1">
                    <a:lumMod val="75000"/>
                  </a:schemeClr>
                </a:solidFill>
              </a:rPr>
              <a:t>krzyżowaniu</a:t>
            </a:r>
            <a:endParaRPr lang="pl-PL" sz="16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b="1" dirty="0" smtClean="0">
                <a:solidFill>
                  <a:schemeClr val="bg2">
                    <a:lumMod val="50000"/>
                  </a:schemeClr>
                </a:solidFill>
              </a:rPr>
              <a:t>Genotyp - </a:t>
            </a:r>
            <a:r>
              <a:rPr lang="pl-PL" sz="2400" b="1" dirty="0" smtClean="0">
                <a:solidFill>
                  <a:schemeClr val="bg2">
                    <a:lumMod val="50000"/>
                  </a:schemeClr>
                </a:solidFill>
              </a:rPr>
              <a:t>kodowanie klasyczne</a:t>
            </a:r>
            <a:endParaRPr lang="pl-PL" b="1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5" name="pole tekstowe 4"/>
          <p:cNvSpPr txBox="1"/>
          <p:nvPr/>
        </p:nvSpPr>
        <p:spPr>
          <a:xfrm>
            <a:off x="500034" y="1714488"/>
            <a:ext cx="5143536" cy="15542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/>
            <a:r>
              <a:rPr lang="pl-PL" b="1" dirty="0" smtClean="0">
                <a:solidFill>
                  <a:schemeClr val="bg2">
                    <a:lumMod val="25000"/>
                  </a:schemeClr>
                </a:solidFill>
              </a:rPr>
              <a:t>2. 	Kodowanie klasyczne</a:t>
            </a:r>
          </a:p>
          <a:p>
            <a:pPr marL="457200" indent="-457200"/>
            <a:r>
              <a:rPr lang="pl-PL" dirty="0" smtClean="0">
                <a:solidFill>
                  <a:schemeClr val="bg2">
                    <a:lumMod val="25000"/>
                  </a:schemeClr>
                </a:solidFill>
              </a:rPr>
              <a:t>W genie o indeksie odpowiadającemu</a:t>
            </a:r>
          </a:p>
          <a:p>
            <a:pPr marL="457200" indent="-457200"/>
            <a:r>
              <a:rPr lang="pl-PL" dirty="0" smtClean="0">
                <a:solidFill>
                  <a:schemeClr val="bg2">
                    <a:lumMod val="25000"/>
                  </a:schemeClr>
                </a:solidFill>
              </a:rPr>
              <a:t>numerowi danego miasta zapisujemy inny</a:t>
            </a:r>
          </a:p>
          <a:p>
            <a:pPr marL="457200" indent="-457200"/>
            <a:r>
              <a:rPr lang="pl-PL" dirty="0" smtClean="0">
                <a:solidFill>
                  <a:schemeClr val="bg2">
                    <a:lumMod val="25000"/>
                  </a:schemeClr>
                </a:solidFill>
              </a:rPr>
              <a:t>numer miasta, do którego chcemy przejść.</a:t>
            </a:r>
          </a:p>
          <a:p>
            <a:pPr marL="457200" indent="-457200">
              <a:spcBef>
                <a:spcPts val="600"/>
              </a:spcBef>
            </a:pPr>
            <a:r>
              <a:rPr lang="pl-PL" dirty="0" smtClean="0">
                <a:solidFill>
                  <a:schemeClr val="bg2">
                    <a:lumMod val="25000"/>
                  </a:schemeClr>
                </a:solidFill>
              </a:rPr>
              <a:t>Chromosom z zakodowaną trasą :</a:t>
            </a:r>
            <a:endParaRPr lang="pl-PL" sz="2000" dirty="0"/>
          </a:p>
        </p:txBody>
      </p:sp>
      <p:pic>
        <p:nvPicPr>
          <p:cNvPr id="15" name="Picture 2" descr="C:\Users\Ania\Desktop\2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643570" y="1469695"/>
            <a:ext cx="3262304" cy="1673553"/>
          </a:xfrm>
          <a:prstGeom prst="rect">
            <a:avLst/>
          </a:prstGeom>
          <a:noFill/>
          <a:ln w="19050">
            <a:solidFill>
              <a:schemeClr val="bg2">
                <a:lumMod val="75000"/>
              </a:schemeClr>
            </a:solidFill>
          </a:ln>
        </p:spPr>
      </p:pic>
      <p:graphicFrame>
        <p:nvGraphicFramePr>
          <p:cNvPr id="17" name="Tabela 16"/>
          <p:cNvGraphicFramePr>
            <a:graphicFrameLocks noGrp="1"/>
          </p:cNvGraphicFramePr>
          <p:nvPr/>
        </p:nvGraphicFramePr>
        <p:xfrm>
          <a:off x="571472" y="3522348"/>
          <a:ext cx="2428888" cy="335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6984"/>
                <a:gridCol w="346984"/>
                <a:gridCol w="346984"/>
                <a:gridCol w="346984"/>
                <a:gridCol w="346984"/>
                <a:gridCol w="346984"/>
                <a:gridCol w="346984"/>
              </a:tblGrid>
              <a:tr h="285752">
                <a:tc>
                  <a:txBody>
                    <a:bodyPr/>
                    <a:lstStyle/>
                    <a:p>
                      <a:r>
                        <a:rPr lang="pl-PL" sz="1600" dirty="0" smtClean="0"/>
                        <a:t>2</a:t>
                      </a:r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 smtClean="0"/>
                        <a:t>7</a:t>
                      </a:r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 smtClean="0"/>
                        <a:t>5</a:t>
                      </a:r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 smtClean="0"/>
                        <a:t>1</a:t>
                      </a:r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 smtClean="0"/>
                        <a:t>4</a:t>
                      </a:r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 smtClean="0"/>
                        <a:t>3</a:t>
                      </a:r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 smtClean="0"/>
                        <a:t>6</a:t>
                      </a:r>
                      <a:endParaRPr lang="pl-PL" sz="16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8" name="Tabela 17"/>
          <p:cNvGraphicFramePr>
            <a:graphicFrameLocks noGrp="1"/>
          </p:cNvGraphicFramePr>
          <p:nvPr/>
        </p:nvGraphicFramePr>
        <p:xfrm>
          <a:off x="2000232" y="5764544"/>
          <a:ext cx="2428888" cy="335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6984"/>
                <a:gridCol w="346984"/>
                <a:gridCol w="346984"/>
                <a:gridCol w="346984"/>
                <a:gridCol w="346984"/>
                <a:gridCol w="346984"/>
                <a:gridCol w="346984"/>
              </a:tblGrid>
              <a:tr h="285752">
                <a:tc>
                  <a:txBody>
                    <a:bodyPr/>
                    <a:lstStyle/>
                    <a:p>
                      <a:r>
                        <a:rPr lang="pl-PL" sz="1600" dirty="0" smtClean="0"/>
                        <a:t>2</a:t>
                      </a:r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 smtClean="0"/>
                        <a:t>7</a:t>
                      </a:r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 smtClean="0"/>
                        <a:t>5</a:t>
                      </a:r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 smtClean="0"/>
                        <a:t>1</a:t>
                      </a:r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 smtClean="0">
                          <a:solidFill>
                            <a:srgbClr val="92D050"/>
                          </a:solidFill>
                        </a:rPr>
                        <a:t>4</a:t>
                      </a:r>
                      <a:endParaRPr lang="pl-PL" sz="1600" dirty="0">
                        <a:solidFill>
                          <a:srgbClr val="92D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 smtClean="0">
                          <a:solidFill>
                            <a:srgbClr val="92D050"/>
                          </a:solidFill>
                        </a:rPr>
                        <a:t>3</a:t>
                      </a:r>
                      <a:endParaRPr lang="pl-PL" sz="1600" dirty="0">
                        <a:solidFill>
                          <a:srgbClr val="92D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 smtClean="0">
                          <a:solidFill>
                            <a:srgbClr val="92D050"/>
                          </a:solidFill>
                        </a:rPr>
                        <a:t>6</a:t>
                      </a:r>
                      <a:endParaRPr lang="pl-PL" sz="1600" dirty="0">
                        <a:solidFill>
                          <a:srgbClr val="92D05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9" name="Tabela 18"/>
          <p:cNvGraphicFramePr>
            <a:graphicFrameLocks noGrp="1"/>
          </p:cNvGraphicFramePr>
          <p:nvPr/>
        </p:nvGraphicFramePr>
        <p:xfrm>
          <a:off x="2000232" y="6215082"/>
          <a:ext cx="2428888" cy="335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6984"/>
                <a:gridCol w="346984"/>
                <a:gridCol w="346984"/>
                <a:gridCol w="346984"/>
                <a:gridCol w="346984"/>
                <a:gridCol w="346984"/>
                <a:gridCol w="346984"/>
              </a:tblGrid>
              <a:tr h="285752">
                <a:tc>
                  <a:txBody>
                    <a:bodyPr/>
                    <a:lstStyle/>
                    <a:p>
                      <a:r>
                        <a:rPr lang="pl-PL" sz="1600" dirty="0" smtClean="0"/>
                        <a:t>2</a:t>
                      </a:r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 smtClean="0"/>
                        <a:t>3</a:t>
                      </a:r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 smtClean="0"/>
                        <a:t>6</a:t>
                      </a:r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 smtClean="0"/>
                        <a:t>5</a:t>
                      </a:r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 smtClean="0">
                          <a:solidFill>
                            <a:srgbClr val="FFC000"/>
                          </a:solidFill>
                        </a:rPr>
                        <a:t>1</a:t>
                      </a:r>
                      <a:endParaRPr lang="pl-PL" sz="1600" dirty="0">
                        <a:solidFill>
                          <a:srgbClr val="FFC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 smtClean="0">
                          <a:solidFill>
                            <a:srgbClr val="FFC000"/>
                          </a:solidFill>
                        </a:rPr>
                        <a:t>7</a:t>
                      </a:r>
                      <a:endParaRPr lang="pl-PL" sz="1600" dirty="0">
                        <a:solidFill>
                          <a:srgbClr val="FFC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 smtClean="0">
                          <a:solidFill>
                            <a:srgbClr val="FFC000"/>
                          </a:solidFill>
                        </a:rPr>
                        <a:t>4</a:t>
                      </a:r>
                      <a:endParaRPr lang="pl-PL" sz="1600" dirty="0">
                        <a:solidFill>
                          <a:srgbClr val="FFC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21" name="Łącznik prosty 20"/>
          <p:cNvCxnSpPr/>
          <p:nvPr/>
        </p:nvCxnSpPr>
        <p:spPr>
          <a:xfrm rot="5400000">
            <a:off x="2965439" y="6157453"/>
            <a:ext cx="927900" cy="794"/>
          </a:xfrm>
          <a:prstGeom prst="line">
            <a:avLst/>
          </a:prstGeom>
          <a:ln w="2540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3" name="Tabela 22"/>
          <p:cNvGraphicFramePr>
            <a:graphicFrameLocks noGrp="1"/>
          </p:cNvGraphicFramePr>
          <p:nvPr/>
        </p:nvGraphicFramePr>
        <p:xfrm>
          <a:off x="6357950" y="5786454"/>
          <a:ext cx="2428888" cy="335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6984"/>
                <a:gridCol w="346984"/>
                <a:gridCol w="346984"/>
                <a:gridCol w="346984"/>
                <a:gridCol w="346984"/>
                <a:gridCol w="346984"/>
                <a:gridCol w="346984"/>
              </a:tblGrid>
              <a:tr h="285752">
                <a:tc>
                  <a:txBody>
                    <a:bodyPr/>
                    <a:lstStyle/>
                    <a:p>
                      <a:r>
                        <a:rPr lang="pl-PL" sz="1600" dirty="0" smtClean="0"/>
                        <a:t>2</a:t>
                      </a:r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 smtClean="0"/>
                        <a:t>7</a:t>
                      </a:r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 smtClean="0"/>
                        <a:t>5</a:t>
                      </a:r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 smtClean="0"/>
                        <a:t>1</a:t>
                      </a:r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 smtClean="0">
                          <a:solidFill>
                            <a:srgbClr val="FFC000"/>
                          </a:solidFill>
                        </a:rPr>
                        <a:t>1</a:t>
                      </a:r>
                      <a:endParaRPr lang="pl-PL" sz="1600" dirty="0">
                        <a:solidFill>
                          <a:srgbClr val="FFC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 smtClean="0">
                          <a:solidFill>
                            <a:srgbClr val="FFC000"/>
                          </a:solidFill>
                        </a:rPr>
                        <a:t>7</a:t>
                      </a:r>
                      <a:endParaRPr lang="pl-PL" sz="1600" dirty="0">
                        <a:solidFill>
                          <a:srgbClr val="FFC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 smtClean="0">
                          <a:solidFill>
                            <a:srgbClr val="FFC000"/>
                          </a:solidFill>
                        </a:rPr>
                        <a:t>4</a:t>
                      </a:r>
                      <a:endParaRPr lang="pl-PL" sz="1600" dirty="0">
                        <a:solidFill>
                          <a:srgbClr val="FFC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4" name="Tabela 23"/>
          <p:cNvGraphicFramePr>
            <a:graphicFrameLocks noGrp="1"/>
          </p:cNvGraphicFramePr>
          <p:nvPr/>
        </p:nvGraphicFramePr>
        <p:xfrm>
          <a:off x="6357950" y="6215082"/>
          <a:ext cx="2428888" cy="335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6984"/>
                <a:gridCol w="346984"/>
                <a:gridCol w="346984"/>
                <a:gridCol w="346984"/>
                <a:gridCol w="346984"/>
                <a:gridCol w="346984"/>
                <a:gridCol w="346984"/>
              </a:tblGrid>
              <a:tr h="285752">
                <a:tc>
                  <a:txBody>
                    <a:bodyPr/>
                    <a:lstStyle/>
                    <a:p>
                      <a:r>
                        <a:rPr lang="pl-PL" sz="1600" dirty="0" smtClean="0"/>
                        <a:t>1</a:t>
                      </a:r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 smtClean="0"/>
                        <a:t>2</a:t>
                      </a:r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 smtClean="0"/>
                        <a:t>7</a:t>
                      </a:r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 smtClean="0"/>
                        <a:t>6</a:t>
                      </a:r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 smtClean="0">
                          <a:solidFill>
                            <a:srgbClr val="92D050"/>
                          </a:solidFill>
                        </a:rPr>
                        <a:t>2</a:t>
                      </a:r>
                      <a:endParaRPr lang="pl-PL" sz="1600" dirty="0">
                        <a:solidFill>
                          <a:srgbClr val="92D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 smtClean="0">
                          <a:solidFill>
                            <a:srgbClr val="92D050"/>
                          </a:solidFill>
                        </a:rPr>
                        <a:t>7</a:t>
                      </a:r>
                      <a:endParaRPr lang="pl-PL" sz="1600" dirty="0">
                        <a:solidFill>
                          <a:srgbClr val="92D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 smtClean="0">
                          <a:solidFill>
                            <a:srgbClr val="92D050"/>
                          </a:solidFill>
                        </a:rPr>
                        <a:t>6</a:t>
                      </a:r>
                      <a:endParaRPr lang="pl-PL" sz="1600" dirty="0">
                        <a:solidFill>
                          <a:srgbClr val="92D05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5" name="pole tekstowe 24"/>
          <p:cNvSpPr txBox="1"/>
          <p:nvPr/>
        </p:nvSpPr>
        <p:spPr>
          <a:xfrm>
            <a:off x="437680" y="5916059"/>
            <a:ext cx="149111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l-PL" sz="1600" dirty="0" smtClean="0">
                <a:solidFill>
                  <a:schemeClr val="accent1">
                    <a:lumMod val="75000"/>
                  </a:schemeClr>
                </a:solidFill>
              </a:rPr>
              <a:t>przed</a:t>
            </a:r>
          </a:p>
          <a:p>
            <a:pPr algn="ctr"/>
            <a:r>
              <a:rPr lang="pl-PL" sz="1600" dirty="0" smtClean="0">
                <a:solidFill>
                  <a:schemeClr val="accent1">
                    <a:lumMod val="75000"/>
                  </a:schemeClr>
                </a:solidFill>
              </a:rPr>
              <a:t>krzyżowaniem</a:t>
            </a:r>
            <a:endParaRPr lang="pl-PL" sz="16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6" name="pole tekstowe 25"/>
          <p:cNvSpPr txBox="1"/>
          <p:nvPr/>
        </p:nvSpPr>
        <p:spPr>
          <a:xfrm>
            <a:off x="4957302" y="5916059"/>
            <a:ext cx="132921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l-PL" sz="1600" dirty="0" smtClean="0">
                <a:solidFill>
                  <a:schemeClr val="accent1">
                    <a:lumMod val="75000"/>
                  </a:schemeClr>
                </a:solidFill>
              </a:rPr>
              <a:t>po</a:t>
            </a:r>
          </a:p>
          <a:p>
            <a:pPr algn="ctr"/>
            <a:r>
              <a:rPr lang="pl-PL" sz="1600" dirty="0" smtClean="0">
                <a:solidFill>
                  <a:schemeClr val="accent1">
                    <a:lumMod val="75000"/>
                  </a:schemeClr>
                </a:solidFill>
              </a:rPr>
              <a:t>krzyżowaniu</a:t>
            </a:r>
            <a:endParaRPr lang="pl-PL" sz="16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4" name="Prostokąt 13"/>
          <p:cNvSpPr/>
          <p:nvPr/>
        </p:nvSpPr>
        <p:spPr>
          <a:xfrm>
            <a:off x="500034" y="4071942"/>
            <a:ext cx="814393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spcBef>
                <a:spcPts val="600"/>
              </a:spcBef>
            </a:pPr>
            <a:r>
              <a:rPr lang="pl-PL" b="1" dirty="0" smtClean="0">
                <a:solidFill>
                  <a:schemeClr val="bg2">
                    <a:lumMod val="25000"/>
                  </a:schemeClr>
                </a:solidFill>
              </a:rPr>
              <a:t>wady: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pl-PL" dirty="0" smtClean="0">
                <a:solidFill>
                  <a:schemeClr val="bg2">
                    <a:lumMod val="25000"/>
                  </a:schemeClr>
                </a:solidFill>
              </a:rPr>
              <a:t>mniej intuicyjna reprezentacja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pl-PL" dirty="0" smtClean="0">
                <a:solidFill>
                  <a:schemeClr val="bg2">
                    <a:lumMod val="25000"/>
                  </a:schemeClr>
                </a:solidFill>
              </a:rPr>
              <a:t>uciążliwa jeśli chodzi o wyliczenie funkcji oceny dla każdego osobnika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pl-PL" dirty="0" smtClean="0">
                <a:solidFill>
                  <a:schemeClr val="bg2">
                    <a:lumMod val="25000"/>
                  </a:schemeClr>
                </a:solidFill>
              </a:rPr>
              <a:t>skrzyżowanie dwóch tras może dać osobnika nieprawidłowego.</a:t>
            </a:r>
          </a:p>
        </p:txBody>
      </p:sp>
      <p:graphicFrame>
        <p:nvGraphicFramePr>
          <p:cNvPr id="22" name="Tabela 21"/>
          <p:cNvGraphicFramePr>
            <a:graphicFrameLocks noGrp="1"/>
          </p:cNvGraphicFramePr>
          <p:nvPr/>
        </p:nvGraphicFramePr>
        <p:xfrm>
          <a:off x="571472" y="3214686"/>
          <a:ext cx="2428888" cy="3352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46984"/>
                <a:gridCol w="346984"/>
                <a:gridCol w="346984"/>
                <a:gridCol w="346984"/>
                <a:gridCol w="346984"/>
                <a:gridCol w="346984"/>
                <a:gridCol w="346984"/>
              </a:tblGrid>
              <a:tr h="285752">
                <a:tc>
                  <a:txBody>
                    <a:bodyPr/>
                    <a:lstStyle/>
                    <a:p>
                      <a:r>
                        <a:rPr lang="pl-PL" sz="1600" dirty="0" smtClean="0"/>
                        <a:t>1</a:t>
                      </a:r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 smtClean="0"/>
                        <a:t>2</a:t>
                      </a:r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 smtClean="0"/>
                        <a:t>3</a:t>
                      </a:r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 smtClean="0"/>
                        <a:t>4</a:t>
                      </a:r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 smtClean="0"/>
                        <a:t>5</a:t>
                      </a:r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 smtClean="0"/>
                        <a:t>6</a:t>
                      </a:r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 smtClean="0"/>
                        <a:t>7</a:t>
                      </a:r>
                      <a:endParaRPr lang="pl-PL" sz="1600" dirty="0"/>
                    </a:p>
                  </a:txBody>
                  <a:tcPr/>
                </a:tc>
              </a:tr>
            </a:tbl>
          </a:graphicData>
        </a:graphic>
      </p:graphicFrame>
      <p:grpSp>
        <p:nvGrpSpPr>
          <p:cNvPr id="34" name="Grupa 33"/>
          <p:cNvGrpSpPr/>
          <p:nvPr/>
        </p:nvGrpSpPr>
        <p:grpSpPr>
          <a:xfrm>
            <a:off x="6572264" y="3429000"/>
            <a:ext cx="1903108" cy="6350"/>
            <a:chOff x="5500694" y="3383280"/>
            <a:chExt cx="1903108" cy="6350"/>
          </a:xfrm>
        </p:grpSpPr>
        <p:cxnSp>
          <p:nvCxnSpPr>
            <p:cNvPr id="27" name="Łącznik prosty ze strzałką 26"/>
            <p:cNvCxnSpPr/>
            <p:nvPr/>
          </p:nvCxnSpPr>
          <p:spPr>
            <a:xfrm>
              <a:off x="5500694" y="3388042"/>
              <a:ext cx="142876" cy="1588"/>
            </a:xfrm>
            <a:prstGeom prst="straightConnector1">
              <a:avLst/>
            </a:prstGeom>
            <a:ln w="12700">
              <a:solidFill>
                <a:schemeClr val="bg2">
                  <a:lumMod val="2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Łącznik prosty ze strzałką 27"/>
            <p:cNvCxnSpPr/>
            <p:nvPr/>
          </p:nvCxnSpPr>
          <p:spPr>
            <a:xfrm>
              <a:off x="5857884" y="3383280"/>
              <a:ext cx="142876" cy="1588"/>
            </a:xfrm>
            <a:prstGeom prst="straightConnector1">
              <a:avLst/>
            </a:prstGeom>
            <a:ln w="12700">
              <a:solidFill>
                <a:schemeClr val="bg2">
                  <a:lumMod val="2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Łącznik prosty ze strzałką 28"/>
            <p:cNvCxnSpPr/>
            <p:nvPr/>
          </p:nvCxnSpPr>
          <p:spPr>
            <a:xfrm>
              <a:off x="6199834" y="3383280"/>
              <a:ext cx="142876" cy="1588"/>
            </a:xfrm>
            <a:prstGeom prst="straightConnector1">
              <a:avLst/>
            </a:prstGeom>
            <a:ln w="12700">
              <a:solidFill>
                <a:schemeClr val="bg2">
                  <a:lumMod val="2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Łącznik prosty ze strzałką 29"/>
            <p:cNvCxnSpPr/>
            <p:nvPr/>
          </p:nvCxnSpPr>
          <p:spPr>
            <a:xfrm>
              <a:off x="6572264" y="3383280"/>
              <a:ext cx="142876" cy="1588"/>
            </a:xfrm>
            <a:prstGeom prst="straightConnector1">
              <a:avLst/>
            </a:prstGeom>
            <a:ln w="12700">
              <a:solidFill>
                <a:schemeClr val="bg2">
                  <a:lumMod val="2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Łącznik prosty ze strzałką 30"/>
            <p:cNvCxnSpPr/>
            <p:nvPr/>
          </p:nvCxnSpPr>
          <p:spPr>
            <a:xfrm>
              <a:off x="6914214" y="3383280"/>
              <a:ext cx="142876" cy="1588"/>
            </a:xfrm>
            <a:prstGeom prst="straightConnector1">
              <a:avLst/>
            </a:prstGeom>
            <a:ln w="12700">
              <a:solidFill>
                <a:schemeClr val="bg2">
                  <a:lumMod val="2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Łącznik prosty ze strzałką 31"/>
            <p:cNvCxnSpPr/>
            <p:nvPr/>
          </p:nvCxnSpPr>
          <p:spPr>
            <a:xfrm>
              <a:off x="7260926" y="3383280"/>
              <a:ext cx="142876" cy="1588"/>
            </a:xfrm>
            <a:prstGeom prst="straightConnector1">
              <a:avLst/>
            </a:prstGeom>
            <a:ln w="12700">
              <a:solidFill>
                <a:schemeClr val="bg2">
                  <a:lumMod val="2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3" name="pole tekstowe 32"/>
          <p:cNvSpPr txBox="1"/>
          <p:nvPr/>
        </p:nvSpPr>
        <p:spPr>
          <a:xfrm>
            <a:off x="5622614" y="3199446"/>
            <a:ext cx="3357586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600" b="1" dirty="0" smtClean="0">
                <a:solidFill>
                  <a:schemeClr val="tx2">
                    <a:lumMod val="75000"/>
                  </a:schemeClr>
                </a:solidFill>
              </a:rPr>
              <a:t>Trasa</a:t>
            </a:r>
            <a:r>
              <a:rPr lang="pl-PL" sz="2000" b="1" dirty="0" smtClean="0">
                <a:solidFill>
                  <a:schemeClr val="tx2">
                    <a:lumMod val="75000"/>
                  </a:schemeClr>
                </a:solidFill>
              </a:rPr>
              <a:t>  1   2   7   6   3   5   4  </a:t>
            </a:r>
          </a:p>
          <a:p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b="1" dirty="0" smtClean="0">
                <a:solidFill>
                  <a:schemeClr val="bg2">
                    <a:lumMod val="50000"/>
                  </a:schemeClr>
                </a:solidFill>
              </a:rPr>
              <a:t>Genotyp - </a:t>
            </a:r>
            <a:r>
              <a:rPr lang="pl-PL" sz="2400" b="1" dirty="0" smtClean="0">
                <a:solidFill>
                  <a:schemeClr val="bg2">
                    <a:lumMod val="50000"/>
                  </a:schemeClr>
                </a:solidFill>
              </a:rPr>
              <a:t>kodowanie z listą odniesienia</a:t>
            </a:r>
            <a:endParaRPr lang="pl-PL" b="1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5" name="pole tekstowe 4"/>
          <p:cNvSpPr txBox="1"/>
          <p:nvPr/>
        </p:nvSpPr>
        <p:spPr>
          <a:xfrm>
            <a:off x="500034" y="1714488"/>
            <a:ext cx="4857784" cy="14619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/>
            <a:r>
              <a:rPr lang="pl-PL" b="1" dirty="0" smtClean="0">
                <a:solidFill>
                  <a:schemeClr val="bg2">
                    <a:lumMod val="25000"/>
                  </a:schemeClr>
                </a:solidFill>
              </a:rPr>
              <a:t>3. 	Kodowanie z listą odniesienia</a:t>
            </a:r>
          </a:p>
          <a:p>
            <a:pPr marL="457200" indent="-457200">
              <a:spcBef>
                <a:spcPts val="600"/>
              </a:spcBef>
            </a:pPr>
            <a:r>
              <a:rPr lang="pl-PL" dirty="0" smtClean="0">
                <a:solidFill>
                  <a:schemeClr val="bg2">
                    <a:lumMod val="25000"/>
                  </a:schemeClr>
                </a:solidFill>
              </a:rPr>
              <a:t>Chromosom z zakodowaną trasą :</a:t>
            </a:r>
          </a:p>
          <a:p>
            <a:pPr marL="457200" indent="-457200">
              <a:spcBef>
                <a:spcPts val="600"/>
              </a:spcBef>
            </a:pPr>
            <a:endParaRPr lang="pl-PL" sz="2000" dirty="0" smtClean="0">
              <a:solidFill>
                <a:schemeClr val="bg2">
                  <a:lumMod val="25000"/>
                </a:schemeClr>
              </a:solidFill>
            </a:endParaRPr>
          </a:p>
          <a:p>
            <a:pPr marL="457200" indent="-457200">
              <a:spcBef>
                <a:spcPts val="600"/>
              </a:spcBef>
            </a:pPr>
            <a:r>
              <a:rPr lang="pl-PL" dirty="0" smtClean="0">
                <a:solidFill>
                  <a:schemeClr val="bg2">
                    <a:lumMod val="25000"/>
                  </a:schemeClr>
                </a:solidFill>
              </a:rPr>
              <a:t>Dekodowanie:</a:t>
            </a:r>
          </a:p>
        </p:txBody>
      </p:sp>
      <p:pic>
        <p:nvPicPr>
          <p:cNvPr id="15" name="Picture 2" descr="C:\Users\Ania\Desktop\2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643570" y="1469695"/>
            <a:ext cx="3262304" cy="1673553"/>
          </a:xfrm>
          <a:prstGeom prst="rect">
            <a:avLst/>
          </a:prstGeom>
          <a:noFill/>
          <a:ln w="19050">
            <a:solidFill>
              <a:schemeClr val="bg2">
                <a:lumMod val="75000"/>
              </a:schemeClr>
            </a:solidFill>
          </a:ln>
        </p:spPr>
      </p:pic>
      <p:graphicFrame>
        <p:nvGraphicFramePr>
          <p:cNvPr id="17" name="Tabela 16"/>
          <p:cNvGraphicFramePr>
            <a:graphicFrameLocks noGrp="1"/>
          </p:cNvGraphicFramePr>
          <p:nvPr/>
        </p:nvGraphicFramePr>
        <p:xfrm>
          <a:off x="571472" y="2428868"/>
          <a:ext cx="2428888" cy="335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6984"/>
                <a:gridCol w="346984"/>
                <a:gridCol w="346984"/>
                <a:gridCol w="346984"/>
                <a:gridCol w="346984"/>
                <a:gridCol w="346984"/>
                <a:gridCol w="346984"/>
              </a:tblGrid>
              <a:tr h="285752">
                <a:tc>
                  <a:txBody>
                    <a:bodyPr/>
                    <a:lstStyle/>
                    <a:p>
                      <a:r>
                        <a:rPr lang="pl-PL" sz="1600" dirty="0" smtClean="0"/>
                        <a:t>1</a:t>
                      </a:r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 smtClean="0"/>
                        <a:t>1</a:t>
                      </a:r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 smtClean="0"/>
                        <a:t>5</a:t>
                      </a:r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 smtClean="0"/>
                        <a:t>4</a:t>
                      </a:r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 smtClean="0"/>
                        <a:t>1</a:t>
                      </a:r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 smtClean="0"/>
                        <a:t>2</a:t>
                      </a:r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 smtClean="0"/>
                        <a:t>1</a:t>
                      </a:r>
                      <a:endParaRPr lang="pl-PL" sz="16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8" name="Tabela 17"/>
          <p:cNvGraphicFramePr>
            <a:graphicFrameLocks noGrp="1"/>
          </p:cNvGraphicFramePr>
          <p:nvPr/>
        </p:nvGraphicFramePr>
        <p:xfrm>
          <a:off x="2000232" y="5764544"/>
          <a:ext cx="2428888" cy="335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6984"/>
                <a:gridCol w="346984"/>
                <a:gridCol w="346984"/>
                <a:gridCol w="346984"/>
                <a:gridCol w="346984"/>
                <a:gridCol w="346984"/>
                <a:gridCol w="346984"/>
              </a:tblGrid>
              <a:tr h="285752">
                <a:tc>
                  <a:txBody>
                    <a:bodyPr/>
                    <a:lstStyle/>
                    <a:p>
                      <a:r>
                        <a:rPr lang="pl-PL" sz="1600" dirty="0" smtClean="0"/>
                        <a:t>1</a:t>
                      </a:r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 smtClean="0"/>
                        <a:t>1</a:t>
                      </a:r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 smtClean="0"/>
                        <a:t>5</a:t>
                      </a:r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 smtClean="0"/>
                        <a:t>4</a:t>
                      </a:r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 smtClean="0">
                          <a:solidFill>
                            <a:srgbClr val="92D050"/>
                          </a:solidFill>
                        </a:rPr>
                        <a:t>1</a:t>
                      </a:r>
                      <a:endParaRPr lang="pl-PL" sz="1600" dirty="0">
                        <a:solidFill>
                          <a:srgbClr val="92D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 smtClean="0">
                          <a:solidFill>
                            <a:srgbClr val="92D050"/>
                          </a:solidFill>
                        </a:rPr>
                        <a:t>2</a:t>
                      </a:r>
                      <a:endParaRPr lang="pl-PL" sz="1600" dirty="0">
                        <a:solidFill>
                          <a:srgbClr val="92D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 smtClean="0">
                          <a:solidFill>
                            <a:srgbClr val="92D050"/>
                          </a:solidFill>
                        </a:rPr>
                        <a:t>1</a:t>
                      </a:r>
                      <a:endParaRPr lang="pl-PL" sz="1600" dirty="0">
                        <a:solidFill>
                          <a:srgbClr val="92D05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9" name="Tabela 18"/>
          <p:cNvGraphicFramePr>
            <a:graphicFrameLocks noGrp="1"/>
          </p:cNvGraphicFramePr>
          <p:nvPr/>
        </p:nvGraphicFramePr>
        <p:xfrm>
          <a:off x="2000232" y="6215082"/>
          <a:ext cx="2428888" cy="335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6984"/>
                <a:gridCol w="346984"/>
                <a:gridCol w="346984"/>
                <a:gridCol w="346984"/>
                <a:gridCol w="346984"/>
                <a:gridCol w="346984"/>
                <a:gridCol w="346984"/>
              </a:tblGrid>
              <a:tr h="285752">
                <a:tc>
                  <a:txBody>
                    <a:bodyPr/>
                    <a:lstStyle/>
                    <a:p>
                      <a:r>
                        <a:rPr lang="pl-PL" sz="1600" dirty="0" smtClean="0"/>
                        <a:t>1</a:t>
                      </a:r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 smtClean="0"/>
                        <a:t>1</a:t>
                      </a:r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 smtClean="0"/>
                        <a:t>1</a:t>
                      </a:r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 smtClean="0"/>
                        <a:t>3</a:t>
                      </a:r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 smtClean="0">
                          <a:solidFill>
                            <a:srgbClr val="FFC000"/>
                          </a:solidFill>
                        </a:rPr>
                        <a:t>3</a:t>
                      </a:r>
                      <a:endParaRPr lang="pl-PL" sz="1600" dirty="0">
                        <a:solidFill>
                          <a:srgbClr val="FFC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 smtClean="0">
                          <a:solidFill>
                            <a:srgbClr val="FFC000"/>
                          </a:solidFill>
                        </a:rPr>
                        <a:t>1</a:t>
                      </a:r>
                      <a:endParaRPr lang="pl-PL" sz="1600" dirty="0">
                        <a:solidFill>
                          <a:srgbClr val="FFC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 smtClean="0">
                          <a:solidFill>
                            <a:srgbClr val="FFC000"/>
                          </a:solidFill>
                        </a:rPr>
                        <a:t>1</a:t>
                      </a:r>
                      <a:endParaRPr lang="pl-PL" sz="1600" dirty="0">
                        <a:solidFill>
                          <a:srgbClr val="FFC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21" name="Łącznik prosty 20"/>
          <p:cNvCxnSpPr/>
          <p:nvPr/>
        </p:nvCxnSpPr>
        <p:spPr>
          <a:xfrm rot="5400000">
            <a:off x="2965439" y="6157453"/>
            <a:ext cx="927900" cy="794"/>
          </a:xfrm>
          <a:prstGeom prst="line">
            <a:avLst/>
          </a:prstGeom>
          <a:ln w="2540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3" name="Tabela 22"/>
          <p:cNvGraphicFramePr>
            <a:graphicFrameLocks noGrp="1"/>
          </p:cNvGraphicFramePr>
          <p:nvPr/>
        </p:nvGraphicFramePr>
        <p:xfrm>
          <a:off x="6357950" y="5786454"/>
          <a:ext cx="2428888" cy="335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6984"/>
                <a:gridCol w="346984"/>
                <a:gridCol w="346984"/>
                <a:gridCol w="346984"/>
                <a:gridCol w="346984"/>
                <a:gridCol w="346984"/>
                <a:gridCol w="346984"/>
              </a:tblGrid>
              <a:tr h="285752">
                <a:tc>
                  <a:txBody>
                    <a:bodyPr/>
                    <a:lstStyle/>
                    <a:p>
                      <a:r>
                        <a:rPr lang="pl-PL" sz="1600" dirty="0" smtClean="0"/>
                        <a:t>1</a:t>
                      </a:r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 smtClean="0"/>
                        <a:t>1</a:t>
                      </a:r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 smtClean="0"/>
                        <a:t>5</a:t>
                      </a:r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 smtClean="0"/>
                        <a:t>4</a:t>
                      </a:r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 smtClean="0">
                          <a:solidFill>
                            <a:srgbClr val="FFC000"/>
                          </a:solidFill>
                        </a:rPr>
                        <a:t>3</a:t>
                      </a:r>
                      <a:endParaRPr lang="pl-PL" sz="1600" dirty="0">
                        <a:solidFill>
                          <a:srgbClr val="FFC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 smtClean="0">
                          <a:solidFill>
                            <a:srgbClr val="FFC000"/>
                          </a:solidFill>
                        </a:rPr>
                        <a:t>1</a:t>
                      </a:r>
                      <a:endParaRPr lang="pl-PL" sz="1600" dirty="0">
                        <a:solidFill>
                          <a:srgbClr val="FFC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 smtClean="0">
                          <a:solidFill>
                            <a:srgbClr val="FFC000"/>
                          </a:solidFill>
                        </a:rPr>
                        <a:t>1</a:t>
                      </a:r>
                      <a:endParaRPr lang="pl-PL" sz="1600" dirty="0">
                        <a:solidFill>
                          <a:srgbClr val="FFC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4" name="Tabela 23"/>
          <p:cNvGraphicFramePr>
            <a:graphicFrameLocks noGrp="1"/>
          </p:cNvGraphicFramePr>
          <p:nvPr/>
        </p:nvGraphicFramePr>
        <p:xfrm>
          <a:off x="6357950" y="6215082"/>
          <a:ext cx="2428888" cy="335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6984"/>
                <a:gridCol w="346984"/>
                <a:gridCol w="346984"/>
                <a:gridCol w="346984"/>
                <a:gridCol w="346984"/>
                <a:gridCol w="346984"/>
                <a:gridCol w="346984"/>
              </a:tblGrid>
              <a:tr h="285752">
                <a:tc>
                  <a:txBody>
                    <a:bodyPr/>
                    <a:lstStyle/>
                    <a:p>
                      <a:r>
                        <a:rPr lang="pl-PL" sz="1600" dirty="0" smtClean="0"/>
                        <a:t>1</a:t>
                      </a:r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 smtClean="0"/>
                        <a:t>1</a:t>
                      </a:r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 smtClean="0"/>
                        <a:t>1</a:t>
                      </a:r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 smtClean="0"/>
                        <a:t>3</a:t>
                      </a:r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 smtClean="0">
                          <a:solidFill>
                            <a:srgbClr val="92D050"/>
                          </a:solidFill>
                        </a:rPr>
                        <a:t>3</a:t>
                      </a:r>
                      <a:endParaRPr lang="pl-PL" sz="1600" dirty="0">
                        <a:solidFill>
                          <a:srgbClr val="92D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 smtClean="0">
                          <a:solidFill>
                            <a:srgbClr val="92D050"/>
                          </a:solidFill>
                        </a:rPr>
                        <a:t>1</a:t>
                      </a:r>
                      <a:endParaRPr lang="pl-PL" sz="1600" dirty="0">
                        <a:solidFill>
                          <a:srgbClr val="92D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 smtClean="0">
                          <a:solidFill>
                            <a:srgbClr val="92D050"/>
                          </a:solidFill>
                        </a:rPr>
                        <a:t>1</a:t>
                      </a:r>
                      <a:endParaRPr lang="pl-PL" sz="1600" dirty="0">
                        <a:solidFill>
                          <a:srgbClr val="92D05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5" name="pole tekstowe 24"/>
          <p:cNvSpPr txBox="1"/>
          <p:nvPr/>
        </p:nvSpPr>
        <p:spPr>
          <a:xfrm>
            <a:off x="437680" y="5916059"/>
            <a:ext cx="149111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l-PL" sz="1600" dirty="0" smtClean="0">
                <a:solidFill>
                  <a:schemeClr val="accent1">
                    <a:lumMod val="75000"/>
                  </a:schemeClr>
                </a:solidFill>
              </a:rPr>
              <a:t>przed</a:t>
            </a:r>
          </a:p>
          <a:p>
            <a:pPr algn="ctr"/>
            <a:r>
              <a:rPr lang="pl-PL" sz="1600" dirty="0" smtClean="0">
                <a:solidFill>
                  <a:schemeClr val="accent1">
                    <a:lumMod val="75000"/>
                  </a:schemeClr>
                </a:solidFill>
              </a:rPr>
              <a:t>krzyżowaniem</a:t>
            </a:r>
            <a:endParaRPr lang="pl-PL" sz="16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6" name="pole tekstowe 25"/>
          <p:cNvSpPr txBox="1"/>
          <p:nvPr/>
        </p:nvSpPr>
        <p:spPr>
          <a:xfrm>
            <a:off x="4957302" y="5916059"/>
            <a:ext cx="132921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l-PL" sz="1600" dirty="0" smtClean="0">
                <a:solidFill>
                  <a:schemeClr val="accent1">
                    <a:lumMod val="75000"/>
                  </a:schemeClr>
                </a:solidFill>
              </a:rPr>
              <a:t>po</a:t>
            </a:r>
          </a:p>
          <a:p>
            <a:pPr algn="ctr"/>
            <a:r>
              <a:rPr lang="pl-PL" sz="1600" dirty="0" smtClean="0">
                <a:solidFill>
                  <a:schemeClr val="accent1">
                    <a:lumMod val="75000"/>
                  </a:schemeClr>
                </a:solidFill>
              </a:rPr>
              <a:t>krzyżowaniu</a:t>
            </a:r>
            <a:endParaRPr lang="pl-PL" sz="16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4" name="Prostokąt 13"/>
          <p:cNvSpPr/>
          <p:nvPr/>
        </p:nvSpPr>
        <p:spPr>
          <a:xfrm>
            <a:off x="4714876" y="3571876"/>
            <a:ext cx="4214842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spcBef>
                <a:spcPts val="600"/>
              </a:spcBef>
            </a:pPr>
            <a:r>
              <a:rPr lang="pl-PL" b="1" dirty="0" smtClean="0">
                <a:solidFill>
                  <a:schemeClr val="bg2">
                    <a:lumMod val="25000"/>
                  </a:schemeClr>
                </a:solidFill>
              </a:rPr>
              <a:t>wady: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pl-PL" dirty="0" smtClean="0">
                <a:solidFill>
                  <a:schemeClr val="bg2">
                    <a:lumMod val="25000"/>
                  </a:schemeClr>
                </a:solidFill>
              </a:rPr>
              <a:t>mało intuicyjna reprezentacja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pl-PL" dirty="0" smtClean="0">
                <a:solidFill>
                  <a:schemeClr val="bg2">
                    <a:lumMod val="25000"/>
                  </a:schemeClr>
                </a:solidFill>
              </a:rPr>
              <a:t>uciążliwa jeśli chodzi o wyliczenie</a:t>
            </a:r>
          </a:p>
          <a:p>
            <a:pPr marL="457200" indent="-457200"/>
            <a:r>
              <a:rPr lang="pl-PL" dirty="0" smtClean="0">
                <a:solidFill>
                  <a:schemeClr val="bg2">
                    <a:lumMod val="25000"/>
                  </a:schemeClr>
                </a:solidFill>
              </a:rPr>
              <a:t>	funkcji oceny dla każdego osobnika</a:t>
            </a:r>
          </a:p>
          <a:p>
            <a:pPr marL="457200" indent="-457200"/>
            <a:r>
              <a:rPr lang="pl-PL" b="1" dirty="0" smtClean="0">
                <a:solidFill>
                  <a:schemeClr val="bg2">
                    <a:lumMod val="25000"/>
                  </a:schemeClr>
                </a:solidFill>
              </a:rPr>
              <a:t>zaleta: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pl-PL" dirty="0" smtClean="0">
                <a:solidFill>
                  <a:schemeClr val="bg2">
                    <a:lumMod val="25000"/>
                  </a:schemeClr>
                </a:solidFill>
              </a:rPr>
              <a:t>skrzyżowanie dwóch tras zawsze daje osobnika prawidłowego.</a:t>
            </a:r>
          </a:p>
        </p:txBody>
      </p:sp>
      <p:grpSp>
        <p:nvGrpSpPr>
          <p:cNvPr id="3" name="Grupa 33"/>
          <p:cNvGrpSpPr/>
          <p:nvPr/>
        </p:nvGrpSpPr>
        <p:grpSpPr>
          <a:xfrm>
            <a:off x="6572264" y="3429000"/>
            <a:ext cx="1903108" cy="6350"/>
            <a:chOff x="5500694" y="3383280"/>
            <a:chExt cx="1903108" cy="6350"/>
          </a:xfrm>
        </p:grpSpPr>
        <p:cxnSp>
          <p:nvCxnSpPr>
            <p:cNvPr id="27" name="Łącznik prosty ze strzałką 26"/>
            <p:cNvCxnSpPr/>
            <p:nvPr/>
          </p:nvCxnSpPr>
          <p:spPr>
            <a:xfrm>
              <a:off x="5500694" y="3388042"/>
              <a:ext cx="142876" cy="1588"/>
            </a:xfrm>
            <a:prstGeom prst="straightConnector1">
              <a:avLst/>
            </a:prstGeom>
            <a:ln w="12700">
              <a:solidFill>
                <a:schemeClr val="bg2">
                  <a:lumMod val="2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Łącznik prosty ze strzałką 27"/>
            <p:cNvCxnSpPr/>
            <p:nvPr/>
          </p:nvCxnSpPr>
          <p:spPr>
            <a:xfrm>
              <a:off x="5857884" y="3383280"/>
              <a:ext cx="142876" cy="1588"/>
            </a:xfrm>
            <a:prstGeom prst="straightConnector1">
              <a:avLst/>
            </a:prstGeom>
            <a:ln w="12700">
              <a:solidFill>
                <a:schemeClr val="bg2">
                  <a:lumMod val="2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Łącznik prosty ze strzałką 28"/>
            <p:cNvCxnSpPr/>
            <p:nvPr/>
          </p:nvCxnSpPr>
          <p:spPr>
            <a:xfrm>
              <a:off x="6199834" y="3383280"/>
              <a:ext cx="142876" cy="1588"/>
            </a:xfrm>
            <a:prstGeom prst="straightConnector1">
              <a:avLst/>
            </a:prstGeom>
            <a:ln w="12700">
              <a:solidFill>
                <a:schemeClr val="bg2">
                  <a:lumMod val="2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Łącznik prosty ze strzałką 29"/>
            <p:cNvCxnSpPr/>
            <p:nvPr/>
          </p:nvCxnSpPr>
          <p:spPr>
            <a:xfrm>
              <a:off x="6572264" y="3383280"/>
              <a:ext cx="142876" cy="1588"/>
            </a:xfrm>
            <a:prstGeom prst="straightConnector1">
              <a:avLst/>
            </a:prstGeom>
            <a:ln w="12700">
              <a:solidFill>
                <a:schemeClr val="bg2">
                  <a:lumMod val="2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Łącznik prosty ze strzałką 30"/>
            <p:cNvCxnSpPr/>
            <p:nvPr/>
          </p:nvCxnSpPr>
          <p:spPr>
            <a:xfrm>
              <a:off x="6914214" y="3383280"/>
              <a:ext cx="142876" cy="1588"/>
            </a:xfrm>
            <a:prstGeom prst="straightConnector1">
              <a:avLst/>
            </a:prstGeom>
            <a:ln w="12700">
              <a:solidFill>
                <a:schemeClr val="bg2">
                  <a:lumMod val="2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Łącznik prosty ze strzałką 31"/>
            <p:cNvCxnSpPr/>
            <p:nvPr/>
          </p:nvCxnSpPr>
          <p:spPr>
            <a:xfrm>
              <a:off x="7260926" y="3383280"/>
              <a:ext cx="142876" cy="1588"/>
            </a:xfrm>
            <a:prstGeom prst="straightConnector1">
              <a:avLst/>
            </a:prstGeom>
            <a:ln w="12700">
              <a:solidFill>
                <a:schemeClr val="bg2">
                  <a:lumMod val="2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3" name="pole tekstowe 32"/>
          <p:cNvSpPr txBox="1"/>
          <p:nvPr/>
        </p:nvSpPr>
        <p:spPr>
          <a:xfrm>
            <a:off x="5622614" y="3199446"/>
            <a:ext cx="3357586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600" b="1" dirty="0" smtClean="0">
                <a:solidFill>
                  <a:schemeClr val="tx2">
                    <a:lumMod val="75000"/>
                  </a:schemeClr>
                </a:solidFill>
              </a:rPr>
              <a:t>Trasa</a:t>
            </a:r>
            <a:r>
              <a:rPr lang="pl-PL" sz="2000" b="1" dirty="0" smtClean="0">
                <a:solidFill>
                  <a:schemeClr val="tx2">
                    <a:lumMod val="75000"/>
                  </a:schemeClr>
                </a:solidFill>
              </a:rPr>
              <a:t>  1   2   7   6   3   5   4  </a:t>
            </a:r>
          </a:p>
          <a:p>
            <a:endParaRPr lang="pl-PL" dirty="0"/>
          </a:p>
        </p:txBody>
      </p:sp>
      <p:graphicFrame>
        <p:nvGraphicFramePr>
          <p:cNvPr id="34" name="Tabela 33"/>
          <p:cNvGraphicFramePr>
            <a:graphicFrameLocks noGrp="1"/>
          </p:cNvGraphicFramePr>
          <p:nvPr/>
        </p:nvGraphicFramePr>
        <p:xfrm>
          <a:off x="571472" y="3163266"/>
          <a:ext cx="3714776" cy="2194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4379"/>
                <a:gridCol w="1071571"/>
                <a:gridCol w="1357322"/>
                <a:gridCol w="571504"/>
              </a:tblGrid>
              <a:tr h="223244">
                <a:tc>
                  <a:txBody>
                    <a:bodyPr/>
                    <a:lstStyle/>
                    <a:p>
                      <a:r>
                        <a:rPr lang="pl-PL" sz="1200" b="0" dirty="0" smtClean="0"/>
                        <a:t>nr genu</a:t>
                      </a:r>
                      <a:endParaRPr lang="pl-PL" sz="12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200" b="0" dirty="0" smtClean="0"/>
                        <a:t>wartość </a:t>
                      </a:r>
                      <a:r>
                        <a:rPr lang="pl-PL" sz="1200" b="0" baseline="0" dirty="0" smtClean="0"/>
                        <a:t>genu</a:t>
                      </a:r>
                      <a:endParaRPr lang="pl-PL" sz="12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200" b="0" dirty="0" smtClean="0"/>
                        <a:t>lista odniesienia</a:t>
                      </a:r>
                      <a:endParaRPr lang="pl-PL" sz="12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200" b="0" dirty="0" smtClean="0"/>
                        <a:t>trasa</a:t>
                      </a:r>
                      <a:endParaRPr lang="pl-PL" sz="1200" b="0" dirty="0"/>
                    </a:p>
                  </a:txBody>
                  <a:tcPr/>
                </a:tc>
              </a:tr>
              <a:tr h="223244">
                <a:tc>
                  <a:txBody>
                    <a:bodyPr/>
                    <a:lstStyle/>
                    <a:p>
                      <a:r>
                        <a:rPr lang="pl-PL" sz="1200" dirty="0" smtClean="0"/>
                        <a:t>1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200" dirty="0" smtClean="0"/>
                        <a:t>1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200" dirty="0" smtClean="0"/>
                        <a:t>1-2-3-4-5-6-7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200" dirty="0" smtClean="0"/>
                        <a:t>1</a:t>
                      </a:r>
                      <a:endParaRPr lang="pl-PL" sz="1200" dirty="0"/>
                    </a:p>
                  </a:txBody>
                  <a:tcPr/>
                </a:tc>
              </a:tr>
              <a:tr h="223244">
                <a:tc>
                  <a:txBody>
                    <a:bodyPr/>
                    <a:lstStyle/>
                    <a:p>
                      <a:r>
                        <a:rPr lang="pl-PL" sz="1200" dirty="0" smtClean="0"/>
                        <a:t>2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200" dirty="0" smtClean="0"/>
                        <a:t>1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200" dirty="0" smtClean="0"/>
                        <a:t>2-3-4-5-6-7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200" dirty="0" smtClean="0"/>
                        <a:t>2</a:t>
                      </a:r>
                      <a:endParaRPr lang="pl-PL" sz="1200" dirty="0"/>
                    </a:p>
                  </a:txBody>
                  <a:tcPr/>
                </a:tc>
              </a:tr>
              <a:tr h="223244">
                <a:tc>
                  <a:txBody>
                    <a:bodyPr/>
                    <a:lstStyle/>
                    <a:p>
                      <a:r>
                        <a:rPr lang="pl-PL" sz="1200" dirty="0" smtClean="0"/>
                        <a:t>3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200" dirty="0" smtClean="0"/>
                        <a:t>5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200" dirty="0" smtClean="0"/>
                        <a:t>3-4-5-6-7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200" dirty="0" smtClean="0"/>
                        <a:t>7</a:t>
                      </a:r>
                      <a:endParaRPr lang="pl-PL" sz="1200" dirty="0"/>
                    </a:p>
                  </a:txBody>
                  <a:tcPr/>
                </a:tc>
              </a:tr>
              <a:tr h="223244">
                <a:tc>
                  <a:txBody>
                    <a:bodyPr/>
                    <a:lstStyle/>
                    <a:p>
                      <a:r>
                        <a:rPr lang="pl-PL" sz="1200" dirty="0" smtClean="0"/>
                        <a:t>4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200" dirty="0" smtClean="0"/>
                        <a:t>4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200" dirty="0" smtClean="0"/>
                        <a:t>3-4-5-6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200" dirty="0" smtClean="0"/>
                        <a:t>6</a:t>
                      </a:r>
                      <a:endParaRPr lang="pl-PL" sz="1200" dirty="0"/>
                    </a:p>
                  </a:txBody>
                  <a:tcPr/>
                </a:tc>
              </a:tr>
              <a:tr h="223244">
                <a:tc>
                  <a:txBody>
                    <a:bodyPr/>
                    <a:lstStyle/>
                    <a:p>
                      <a:r>
                        <a:rPr lang="pl-PL" sz="1200" dirty="0" smtClean="0"/>
                        <a:t>5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200" dirty="0" smtClean="0"/>
                        <a:t>1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200" dirty="0" smtClean="0"/>
                        <a:t>3-4-5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200" dirty="0" smtClean="0"/>
                        <a:t>3</a:t>
                      </a:r>
                      <a:endParaRPr lang="pl-PL" sz="1200" dirty="0"/>
                    </a:p>
                  </a:txBody>
                  <a:tcPr/>
                </a:tc>
              </a:tr>
              <a:tr h="223244">
                <a:tc>
                  <a:txBody>
                    <a:bodyPr/>
                    <a:lstStyle/>
                    <a:p>
                      <a:r>
                        <a:rPr lang="pl-PL" sz="1200" dirty="0" smtClean="0"/>
                        <a:t>6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200" dirty="0" smtClean="0"/>
                        <a:t>2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200" dirty="0" smtClean="0"/>
                        <a:t>4-5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200" dirty="0" smtClean="0"/>
                        <a:t>5</a:t>
                      </a:r>
                      <a:endParaRPr lang="pl-PL" sz="1200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pl-PL" sz="1200" dirty="0" smtClean="0"/>
                        <a:t>7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200" dirty="0" smtClean="0"/>
                        <a:t>1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200" dirty="0" smtClean="0"/>
                        <a:t>4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200" dirty="0" smtClean="0"/>
                        <a:t>4</a:t>
                      </a:r>
                      <a:endParaRPr lang="pl-PL" sz="12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Ocena przystosowania</a:t>
            </a:r>
            <a:endParaRPr lang="pl-PL" dirty="0"/>
          </a:p>
        </p:txBody>
      </p:sp>
      <p:sp>
        <p:nvSpPr>
          <p:cNvPr id="16" name="pole tekstowe 15"/>
          <p:cNvSpPr txBox="1"/>
          <p:nvPr/>
        </p:nvSpPr>
        <p:spPr>
          <a:xfrm>
            <a:off x="500035" y="1785926"/>
            <a:ext cx="8215370" cy="10002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>
                <a:solidFill>
                  <a:schemeClr val="tx2">
                    <a:lumMod val="75000"/>
                  </a:schemeClr>
                </a:solidFill>
              </a:rPr>
              <a:t>Kolejnym elementem algorytmu genetycznego jest ocena osobników. </a:t>
            </a:r>
          </a:p>
          <a:p>
            <a:pPr>
              <a:spcBef>
                <a:spcPts val="600"/>
              </a:spcBef>
            </a:pPr>
            <a:r>
              <a:rPr lang="pl-PL" dirty="0" smtClean="0">
                <a:solidFill>
                  <a:schemeClr val="tx2">
                    <a:lumMod val="75000"/>
                  </a:schemeClr>
                </a:solidFill>
              </a:rPr>
              <a:t>W przypadku problemu komiwojażera oceną poszczególnych osobników jest długość trasy jaką reprezentują.</a:t>
            </a:r>
            <a:endParaRPr lang="pl-PL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4" name="Picture 2" descr="C:\Users\Ania\Desktop\2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0034" y="3000372"/>
            <a:ext cx="3262304" cy="1673553"/>
          </a:xfrm>
          <a:prstGeom prst="rect">
            <a:avLst/>
          </a:prstGeom>
          <a:noFill/>
          <a:ln w="19050">
            <a:solidFill>
              <a:schemeClr val="bg2">
                <a:lumMod val="75000"/>
              </a:schemeClr>
            </a:solidFill>
          </a:ln>
        </p:spPr>
      </p:pic>
      <p:sp>
        <p:nvSpPr>
          <p:cNvPr id="5" name="pole tekstowe 4"/>
          <p:cNvSpPr txBox="1"/>
          <p:nvPr/>
        </p:nvSpPr>
        <p:spPr>
          <a:xfrm>
            <a:off x="500034" y="4786322"/>
            <a:ext cx="3357586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600" b="1" dirty="0" smtClean="0">
                <a:solidFill>
                  <a:schemeClr val="tx2">
                    <a:lumMod val="75000"/>
                  </a:schemeClr>
                </a:solidFill>
              </a:rPr>
              <a:t>Trasa</a:t>
            </a:r>
            <a:r>
              <a:rPr lang="pl-PL" sz="2000" b="1" dirty="0" smtClean="0">
                <a:solidFill>
                  <a:schemeClr val="tx2">
                    <a:lumMod val="75000"/>
                  </a:schemeClr>
                </a:solidFill>
              </a:rPr>
              <a:t>  1   2   7   6   3   5   4  </a:t>
            </a:r>
          </a:p>
          <a:p>
            <a:endParaRPr lang="pl-PL" dirty="0"/>
          </a:p>
        </p:txBody>
      </p:sp>
      <p:grpSp>
        <p:nvGrpSpPr>
          <p:cNvPr id="6" name="Grupa 33"/>
          <p:cNvGrpSpPr/>
          <p:nvPr/>
        </p:nvGrpSpPr>
        <p:grpSpPr>
          <a:xfrm>
            <a:off x="1459208" y="5000636"/>
            <a:ext cx="1903108" cy="6350"/>
            <a:chOff x="5500694" y="3383280"/>
            <a:chExt cx="1903108" cy="6350"/>
          </a:xfrm>
        </p:grpSpPr>
        <p:cxnSp>
          <p:nvCxnSpPr>
            <p:cNvPr id="7" name="Łącznik prosty ze strzałką 6"/>
            <p:cNvCxnSpPr/>
            <p:nvPr/>
          </p:nvCxnSpPr>
          <p:spPr>
            <a:xfrm>
              <a:off x="5500694" y="3388042"/>
              <a:ext cx="142876" cy="1588"/>
            </a:xfrm>
            <a:prstGeom prst="straightConnector1">
              <a:avLst/>
            </a:prstGeom>
            <a:ln w="12700">
              <a:solidFill>
                <a:schemeClr val="bg2">
                  <a:lumMod val="2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Łącznik prosty ze strzałką 7"/>
            <p:cNvCxnSpPr/>
            <p:nvPr/>
          </p:nvCxnSpPr>
          <p:spPr>
            <a:xfrm>
              <a:off x="5857884" y="3383280"/>
              <a:ext cx="142876" cy="1588"/>
            </a:xfrm>
            <a:prstGeom prst="straightConnector1">
              <a:avLst/>
            </a:prstGeom>
            <a:ln w="12700">
              <a:solidFill>
                <a:schemeClr val="bg2">
                  <a:lumMod val="2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Łącznik prosty ze strzałką 8"/>
            <p:cNvCxnSpPr/>
            <p:nvPr/>
          </p:nvCxnSpPr>
          <p:spPr>
            <a:xfrm>
              <a:off x="6199834" y="3383280"/>
              <a:ext cx="142876" cy="1588"/>
            </a:xfrm>
            <a:prstGeom prst="straightConnector1">
              <a:avLst/>
            </a:prstGeom>
            <a:ln w="12700">
              <a:solidFill>
                <a:schemeClr val="bg2">
                  <a:lumMod val="2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Łącznik prosty ze strzałką 9"/>
            <p:cNvCxnSpPr/>
            <p:nvPr/>
          </p:nvCxnSpPr>
          <p:spPr>
            <a:xfrm>
              <a:off x="6572264" y="3383280"/>
              <a:ext cx="142876" cy="1588"/>
            </a:xfrm>
            <a:prstGeom prst="straightConnector1">
              <a:avLst/>
            </a:prstGeom>
            <a:ln w="12700">
              <a:solidFill>
                <a:schemeClr val="bg2">
                  <a:lumMod val="2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Łącznik prosty ze strzałką 10"/>
            <p:cNvCxnSpPr/>
            <p:nvPr/>
          </p:nvCxnSpPr>
          <p:spPr>
            <a:xfrm>
              <a:off x="6914214" y="3383280"/>
              <a:ext cx="142876" cy="1588"/>
            </a:xfrm>
            <a:prstGeom prst="straightConnector1">
              <a:avLst/>
            </a:prstGeom>
            <a:ln w="12700">
              <a:solidFill>
                <a:schemeClr val="bg2">
                  <a:lumMod val="2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Łącznik prosty ze strzałką 11"/>
            <p:cNvCxnSpPr/>
            <p:nvPr/>
          </p:nvCxnSpPr>
          <p:spPr>
            <a:xfrm>
              <a:off x="7260926" y="3383280"/>
              <a:ext cx="142876" cy="1588"/>
            </a:xfrm>
            <a:prstGeom prst="straightConnector1">
              <a:avLst/>
            </a:prstGeom>
            <a:ln w="12700">
              <a:solidFill>
                <a:schemeClr val="bg2">
                  <a:lumMod val="2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3" name="pole tekstowe 12"/>
          <p:cNvSpPr txBox="1"/>
          <p:nvPr/>
        </p:nvSpPr>
        <p:spPr>
          <a:xfrm>
            <a:off x="3857620" y="3000372"/>
            <a:ext cx="2857520" cy="37702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600" b="1" dirty="0" smtClean="0">
                <a:solidFill>
                  <a:schemeClr val="tx2">
                    <a:lumMod val="75000"/>
                  </a:schemeClr>
                </a:solidFill>
              </a:rPr>
              <a:t>Wartość funkcji oceny:</a:t>
            </a:r>
          </a:p>
          <a:p>
            <a:r>
              <a:rPr lang="pl-PL" sz="1600" dirty="0" smtClean="0">
                <a:solidFill>
                  <a:schemeClr val="tx2">
                    <a:lumMod val="75000"/>
                  </a:schemeClr>
                </a:solidFill>
              </a:rPr>
              <a:t>Miasta 1-2 -&gt; 22.4722</a:t>
            </a:r>
          </a:p>
          <a:p>
            <a:r>
              <a:rPr lang="pl-PL" sz="1600" dirty="0" smtClean="0">
                <a:solidFill>
                  <a:schemeClr val="tx2">
                    <a:lumMod val="75000"/>
                  </a:schemeClr>
                </a:solidFill>
              </a:rPr>
              <a:t>Miasta 2-7 -&gt; 55.2178</a:t>
            </a:r>
          </a:p>
          <a:p>
            <a:r>
              <a:rPr lang="pl-PL" sz="1600" dirty="0" smtClean="0">
                <a:solidFill>
                  <a:schemeClr val="tx2">
                    <a:lumMod val="75000"/>
                  </a:schemeClr>
                </a:solidFill>
              </a:rPr>
              <a:t>Miasta 7-6 -&gt; 34.4819</a:t>
            </a:r>
          </a:p>
          <a:p>
            <a:r>
              <a:rPr lang="pl-PL" sz="1600" dirty="0" smtClean="0">
                <a:solidFill>
                  <a:schemeClr val="tx2">
                    <a:lumMod val="75000"/>
                  </a:schemeClr>
                </a:solidFill>
              </a:rPr>
              <a:t>Miasta 6-3 -&gt; 63.5689</a:t>
            </a:r>
          </a:p>
          <a:p>
            <a:r>
              <a:rPr lang="pl-PL" sz="1600" dirty="0" smtClean="0">
                <a:solidFill>
                  <a:schemeClr val="tx2">
                    <a:lumMod val="75000"/>
                  </a:schemeClr>
                </a:solidFill>
              </a:rPr>
              <a:t>Miasta 3-5 -&gt; 95.0158 </a:t>
            </a:r>
          </a:p>
          <a:p>
            <a:r>
              <a:rPr lang="pl-PL" sz="1600" dirty="0" smtClean="0">
                <a:solidFill>
                  <a:schemeClr val="tx2">
                    <a:lumMod val="75000"/>
                  </a:schemeClr>
                </a:solidFill>
              </a:rPr>
              <a:t>Miasta 5-4 -&gt; 43.4166</a:t>
            </a:r>
          </a:p>
          <a:p>
            <a:r>
              <a:rPr lang="pl-PL" sz="1600" dirty="0" smtClean="0">
                <a:solidFill>
                  <a:schemeClr val="tx2">
                    <a:lumMod val="75000"/>
                  </a:schemeClr>
                </a:solidFill>
              </a:rPr>
              <a:t>Miasta 4-1 -&gt; 65.3682</a:t>
            </a:r>
          </a:p>
          <a:p>
            <a:pPr>
              <a:spcBef>
                <a:spcPts val="600"/>
              </a:spcBef>
            </a:pPr>
            <a:r>
              <a:rPr lang="pl-PL" sz="1600" dirty="0" smtClean="0">
                <a:solidFill>
                  <a:schemeClr val="tx2">
                    <a:lumMod val="75000"/>
                  </a:schemeClr>
                </a:solidFill>
              </a:rPr>
              <a:t>	     379.5413</a:t>
            </a:r>
          </a:p>
          <a:p>
            <a:endParaRPr lang="pl-PL" dirty="0" smtClean="0">
              <a:solidFill>
                <a:schemeClr val="tx2">
                  <a:lumMod val="75000"/>
                </a:schemeClr>
              </a:solidFill>
            </a:endParaRPr>
          </a:p>
          <a:p>
            <a:endParaRPr lang="pl-PL" dirty="0" smtClean="0">
              <a:solidFill>
                <a:schemeClr val="tx2">
                  <a:lumMod val="75000"/>
                </a:schemeClr>
              </a:solidFill>
            </a:endParaRPr>
          </a:p>
          <a:p>
            <a:endParaRPr lang="pl-PL" dirty="0" smtClean="0">
              <a:solidFill>
                <a:schemeClr val="tx2">
                  <a:lumMod val="75000"/>
                </a:schemeClr>
              </a:solidFill>
            </a:endParaRPr>
          </a:p>
          <a:p>
            <a:endParaRPr lang="pl-PL" dirty="0" smtClean="0">
              <a:solidFill>
                <a:schemeClr val="tx2">
                  <a:lumMod val="75000"/>
                </a:schemeClr>
              </a:solidFill>
            </a:endParaRPr>
          </a:p>
          <a:p>
            <a:endParaRPr lang="pl-PL" dirty="0">
              <a:solidFill>
                <a:schemeClr val="tx2">
                  <a:lumMod val="75000"/>
                </a:schemeClr>
              </a:solidFill>
            </a:endParaRPr>
          </a:p>
        </p:txBody>
      </p:sp>
      <p:graphicFrame>
        <p:nvGraphicFramePr>
          <p:cNvPr id="14" name="Tabela 13"/>
          <p:cNvGraphicFramePr>
            <a:graphicFrameLocks noGrp="1"/>
          </p:cNvGraphicFramePr>
          <p:nvPr/>
        </p:nvGraphicFramePr>
        <p:xfrm>
          <a:off x="6858016" y="3000372"/>
          <a:ext cx="2000264" cy="2438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28694"/>
                <a:gridCol w="500066"/>
                <a:gridCol w="571504"/>
              </a:tblGrid>
              <a:tr h="276822">
                <a:tc>
                  <a:txBody>
                    <a:bodyPr/>
                    <a:lstStyle/>
                    <a:p>
                      <a:r>
                        <a:rPr lang="pl-PL" sz="1400" dirty="0" smtClean="0"/>
                        <a:t>miasto</a:t>
                      </a:r>
                      <a:endParaRPr lang="pl-P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400" dirty="0" smtClean="0"/>
                        <a:t>x</a:t>
                      </a:r>
                      <a:endParaRPr lang="pl-P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400" dirty="0" smtClean="0"/>
                        <a:t>y</a:t>
                      </a:r>
                      <a:endParaRPr lang="pl-PL" sz="1400" dirty="0"/>
                    </a:p>
                  </a:txBody>
                  <a:tcPr/>
                </a:tc>
              </a:tr>
              <a:tr h="276822">
                <a:tc>
                  <a:txBody>
                    <a:bodyPr/>
                    <a:lstStyle/>
                    <a:p>
                      <a:r>
                        <a:rPr lang="pl-PL" sz="1400" dirty="0" smtClean="0"/>
                        <a:t>Miasto 1</a:t>
                      </a:r>
                      <a:endParaRPr lang="pl-P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400" dirty="0" smtClean="0"/>
                        <a:t>15</a:t>
                      </a:r>
                      <a:endParaRPr lang="pl-P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400" dirty="0" smtClean="0"/>
                        <a:t>33</a:t>
                      </a:r>
                      <a:endParaRPr lang="pl-PL" sz="1400" dirty="0"/>
                    </a:p>
                  </a:txBody>
                  <a:tcPr/>
                </a:tc>
              </a:tr>
              <a:tr h="27682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dirty="0" smtClean="0"/>
                        <a:t>Miasto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400" dirty="0" smtClean="0"/>
                        <a:t>23</a:t>
                      </a:r>
                      <a:endParaRPr lang="pl-P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400" dirty="0" smtClean="0"/>
                        <a:t>12</a:t>
                      </a:r>
                      <a:endParaRPr lang="pl-PL" sz="1400" dirty="0"/>
                    </a:p>
                  </a:txBody>
                  <a:tcPr/>
                </a:tc>
              </a:tr>
              <a:tr h="27682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dirty="0" smtClean="0"/>
                        <a:t>Miasto 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400" dirty="0" smtClean="0"/>
                        <a:t>67</a:t>
                      </a:r>
                      <a:endParaRPr lang="pl-P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400" dirty="0" smtClean="0"/>
                        <a:t>7</a:t>
                      </a:r>
                      <a:endParaRPr lang="pl-PL" sz="1400" dirty="0"/>
                    </a:p>
                  </a:txBody>
                  <a:tcPr/>
                </a:tc>
              </a:tr>
              <a:tr h="27682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dirty="0" smtClean="0"/>
                        <a:t>Miasto 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400" dirty="0" smtClean="0"/>
                        <a:t>47</a:t>
                      </a:r>
                      <a:endParaRPr lang="pl-P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400" dirty="0" smtClean="0"/>
                        <a:t>90</a:t>
                      </a:r>
                      <a:endParaRPr lang="pl-PL" sz="1400" dirty="0"/>
                    </a:p>
                  </a:txBody>
                  <a:tcPr/>
                </a:tc>
              </a:tr>
              <a:tr h="27682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dirty="0" smtClean="0"/>
                        <a:t>Miasto 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400" dirty="0" smtClean="0"/>
                        <a:t>5</a:t>
                      </a:r>
                      <a:endParaRPr lang="pl-P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400" dirty="0" smtClean="0"/>
                        <a:t>79</a:t>
                      </a:r>
                      <a:endParaRPr lang="pl-PL" sz="1400" dirty="0"/>
                    </a:p>
                  </a:txBody>
                  <a:tcPr/>
                </a:tc>
              </a:tr>
              <a:tr h="27682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dirty="0" smtClean="0"/>
                        <a:t>Miasto 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400" dirty="0" smtClean="0"/>
                        <a:t>88</a:t>
                      </a:r>
                      <a:endParaRPr lang="pl-P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400" dirty="0" smtClean="0"/>
                        <a:t>67</a:t>
                      </a:r>
                      <a:endParaRPr lang="pl-PL" sz="1400" dirty="0"/>
                    </a:p>
                  </a:txBody>
                  <a:tcPr/>
                </a:tc>
              </a:tr>
              <a:tr h="27682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dirty="0" smtClean="0"/>
                        <a:t>Miasto 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400" dirty="0" smtClean="0"/>
                        <a:t>55</a:t>
                      </a:r>
                      <a:endParaRPr lang="pl-P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400" dirty="0" smtClean="0"/>
                        <a:t>57</a:t>
                      </a:r>
                      <a:endParaRPr lang="pl-PL" sz="14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7410" name="Object 2"/>
          <p:cNvGraphicFramePr>
            <a:graphicFrameLocks noChangeAspect="1"/>
          </p:cNvGraphicFramePr>
          <p:nvPr/>
        </p:nvGraphicFramePr>
        <p:xfrm>
          <a:off x="500034" y="5572140"/>
          <a:ext cx="3181345" cy="483343"/>
        </p:xfrm>
        <a:graphic>
          <a:graphicData uri="http://schemas.openxmlformats.org/presentationml/2006/ole">
            <p:oleObj spid="_x0000_s17410" name="Equation" r:id="rId4" imgW="2006280" imgH="304560" progId="Equation.3">
              <p:embed/>
            </p:oleObj>
          </a:graphicData>
        </a:graphic>
      </p:graphicFrame>
      <p:cxnSp>
        <p:nvCxnSpPr>
          <p:cNvPr id="18" name="Łącznik prosty 17"/>
          <p:cNvCxnSpPr/>
          <p:nvPr/>
        </p:nvCxnSpPr>
        <p:spPr>
          <a:xfrm rot="10800000">
            <a:off x="3857620" y="5072074"/>
            <a:ext cx="235745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iejski">
  <a:themeElements>
    <a:clrScheme name="Miejski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Miejski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Miejski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395</TotalTime>
  <Words>1030</Words>
  <PresentationFormat>Pokaz na ekranie (4:3)</PresentationFormat>
  <Paragraphs>448</Paragraphs>
  <Slides>14</Slides>
  <Notes>0</Notes>
  <HiddenSlides>0</HiddenSlides>
  <MMClips>0</MMClips>
  <ScaleCrop>false</ScaleCrop>
  <HeadingPairs>
    <vt:vector size="6" baseType="variant">
      <vt:variant>
        <vt:lpstr>Motyw</vt:lpstr>
      </vt:variant>
      <vt:variant>
        <vt:i4>1</vt:i4>
      </vt:variant>
      <vt:variant>
        <vt:lpstr>Osadzone serwery OLE</vt:lpstr>
      </vt:variant>
      <vt:variant>
        <vt:i4>1</vt:i4>
      </vt:variant>
      <vt:variant>
        <vt:lpstr>Tytuły slajdów</vt:lpstr>
      </vt:variant>
      <vt:variant>
        <vt:i4>14</vt:i4>
      </vt:variant>
    </vt:vector>
  </HeadingPairs>
  <TitlesOfParts>
    <vt:vector size="16" baseType="lpstr">
      <vt:lpstr>Miejski</vt:lpstr>
      <vt:lpstr>Equation</vt:lpstr>
      <vt:lpstr>Algorytmy Genetyczne</vt:lpstr>
      <vt:lpstr>Jaki  jest problem?</vt:lpstr>
      <vt:lpstr>Rozwiązanie nieoptymalne?</vt:lpstr>
      <vt:lpstr>Dane do zadania </vt:lpstr>
      <vt:lpstr>Fenotyp</vt:lpstr>
      <vt:lpstr>Genotyp - kodowanie permutacyjne</vt:lpstr>
      <vt:lpstr>Genotyp - kodowanie klasyczne</vt:lpstr>
      <vt:lpstr>Genotyp - kodowanie z listą odniesienia</vt:lpstr>
      <vt:lpstr>Ocena przystosowania</vt:lpstr>
      <vt:lpstr>Krzyżowanie - problemy</vt:lpstr>
      <vt:lpstr>Rozwiązanie problemu z krzyżowaniem</vt:lpstr>
      <vt:lpstr>Krzyżowanie z pożądkowaniem (OX)</vt:lpstr>
      <vt:lpstr>Mutacja</vt:lpstr>
      <vt:lpstr>Klasyczny algorytm genetyczny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Algorytmy Genetyczne</dc:title>
  <dc:creator>Ania</dc:creator>
  <cp:lastModifiedBy>AT</cp:lastModifiedBy>
  <cp:revision>50</cp:revision>
  <dcterms:created xsi:type="dcterms:W3CDTF">2008-01-09T23:19:16Z</dcterms:created>
  <dcterms:modified xsi:type="dcterms:W3CDTF">2008-01-10T10:52:25Z</dcterms:modified>
</cp:coreProperties>
</file>