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2" autoAdjust="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2008-01-10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effectLst>
                  <a:reflection blurRad="6350" stA="55000" endA="300" endPos="45500" dir="5400000" sy="-100000" algn="bl" rotWithShape="0"/>
                </a:effectLst>
              </a:rPr>
              <a:t>Problem komiwojażera</a:t>
            </a:r>
            <a:endParaRPr lang="pl-PL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reflection blurRad="6350" stA="55000" endA="300" endPos="45500" dir="5400000" sy="-100000" algn="bl" rotWithShape="0"/>
                </a:effectLst>
              </a:rPr>
              <a:t>A</a:t>
            </a:r>
            <a:r>
              <a:rPr lang="pl-PL" dirty="0" smtClean="0">
                <a:effectLst>
                  <a:reflection blurRad="6350" stA="55000" endA="300" endPos="45500" dir="5400000" sy="-100000" algn="bl" rotWithShape="0"/>
                </a:effectLst>
              </a:rPr>
              <a:t>lgorytmy </a:t>
            </a:r>
            <a:r>
              <a:rPr lang="pl-PL" b="1" dirty="0" smtClean="0">
                <a:effectLst>
                  <a:reflection blurRad="6350" stA="55000" endA="300" endPos="45500" dir="5400000" sy="-100000" algn="bl" rotWithShape="0"/>
                </a:effectLst>
              </a:rPr>
              <a:t>G</a:t>
            </a:r>
            <a:r>
              <a:rPr lang="pl-PL" dirty="0" smtClean="0">
                <a:effectLst>
                  <a:reflection blurRad="6350" stA="55000" endA="300" endPos="45500" dir="5400000" sy="-100000" algn="bl" rotWithShape="0"/>
                </a:effectLst>
              </a:rPr>
              <a:t>enetyczne</a:t>
            </a:r>
            <a:endParaRPr lang="pl-PL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215074" y="5715016"/>
            <a:ext cx="2728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dirty="0" smtClean="0">
                <a:solidFill>
                  <a:schemeClr val="tx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Anna Tomkowska</a:t>
            </a:r>
          </a:p>
          <a:p>
            <a:pPr algn="r"/>
            <a:r>
              <a:rPr lang="pl-PL" dirty="0" smtClean="0">
                <a:solidFill>
                  <a:schemeClr val="tx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Politechnika Koszalińska</a:t>
            </a:r>
            <a:endParaRPr lang="pl-PL" dirty="0">
              <a:solidFill>
                <a:schemeClr val="tx2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Krzyżowanie - problemy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500034" y="150017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Kodowanie permutacyjne – problemy podczas krzyżowania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436" name="Picture 4" descr="C:\Users\Ani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786322"/>
            <a:ext cx="2714644" cy="1571636"/>
          </a:xfrm>
          <a:prstGeom prst="rect">
            <a:avLst/>
          </a:prstGeom>
          <a:noFill/>
          <a:ln w="15875">
            <a:solidFill>
              <a:schemeClr val="bg2">
                <a:lumMod val="50000"/>
              </a:schemeClr>
            </a:solidFill>
          </a:ln>
        </p:spPr>
      </p:pic>
      <p:pic>
        <p:nvPicPr>
          <p:cNvPr id="19" name="Picture 2" descr="C:\Users\Ania\Desktop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071678"/>
            <a:ext cx="2714643" cy="1571636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</p:pic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2000232" y="3835718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/>
        </p:nvGraphicFramePr>
        <p:xfrm>
          <a:off x="2000232" y="4286256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Łącznik prosty 25"/>
          <p:cNvCxnSpPr/>
          <p:nvPr/>
        </p:nvCxnSpPr>
        <p:spPr>
          <a:xfrm rot="5400000">
            <a:off x="2965439" y="4228627"/>
            <a:ext cx="927900" cy="794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ela 26"/>
          <p:cNvGraphicFramePr>
            <a:graphicFrameLocks noGrp="1"/>
          </p:cNvGraphicFramePr>
          <p:nvPr/>
        </p:nvGraphicFramePr>
        <p:xfrm>
          <a:off x="6357950" y="3857628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ela 27"/>
          <p:cNvGraphicFramePr>
            <a:graphicFrameLocks noGrp="1"/>
          </p:cNvGraphicFramePr>
          <p:nvPr/>
        </p:nvGraphicFramePr>
        <p:xfrm>
          <a:off x="6357950" y="4286256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pole tekstowe 28"/>
          <p:cNvSpPr txBox="1"/>
          <p:nvPr/>
        </p:nvSpPr>
        <p:spPr>
          <a:xfrm>
            <a:off x="437680" y="3987233"/>
            <a:ext cx="1491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przed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krzyżowaniem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pole tekstowe 29"/>
          <p:cNvSpPr txBox="1"/>
          <p:nvPr/>
        </p:nvSpPr>
        <p:spPr>
          <a:xfrm>
            <a:off x="4957302" y="3987233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po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krzyżowaniu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7" name="Picture 5" descr="C:\Users\Ania\Desktop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143116"/>
            <a:ext cx="2714644" cy="1571636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</p:pic>
      <p:pic>
        <p:nvPicPr>
          <p:cNvPr id="18438" name="Picture 6" descr="C:\Users\Ania\Desktop\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786322"/>
            <a:ext cx="2714643" cy="1571636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Rozwiązanie problemu z krzyżowaniem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500035" y="1714488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W przypadku kodowania permutacyjnego jak i klasycznego standardowe krzyżowanie x-punktowe nie sprawuje się dobrze. </a:t>
            </a:r>
          </a:p>
          <a:p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Dlatego dla problemu komiwojażera (i innych jemu podobnych) wymyślono kilka innych rodzajów krzyżowań, które zawsze dają rozwiązania dopuszczalne.</a:t>
            </a:r>
          </a:p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pl-PL" dirty="0" err="1" smtClean="0">
                <a:solidFill>
                  <a:schemeClr val="tx2">
                    <a:lumMod val="75000"/>
                  </a:schemeClr>
                </a:solidFill>
              </a:rPr>
              <a:t>np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:  krzyżowanie z pożądkowaniem (OX)</a:t>
            </a:r>
          </a:p>
          <a:p>
            <a:pPr lvl="1">
              <a:buFont typeface="Arial" pitchFamily="34" charset="0"/>
              <a:buChar char="•"/>
            </a:pP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28596" y="4714884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</a:rPr>
              <a:t>W przypadku trzeciej reprezentacji (kodowanie z listą odniesienia) </a:t>
            </a:r>
          </a:p>
          <a:p>
            <a:pPr marL="0" lvl="1"/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</a:rPr>
              <a:t>standardowe operatory krzyżowania x-punktowego zawsze dadzą </a:t>
            </a:r>
          </a:p>
          <a:p>
            <a:pPr marL="0" lvl="1"/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</a:rPr>
              <a:t>prawidłowych potomków.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Krzyżowanie </a:t>
            </a:r>
            <a:r>
              <a:rPr lang="pl-PL" sz="2400" b="1" dirty="0" smtClean="0"/>
              <a:t>z pożądkowaniem (OX)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285720" y="1576976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W krzyżowaniu OX potomków tworzy się na podstawie </a:t>
            </a:r>
            <a:r>
              <a:rPr lang="pl-PL" dirty="0" err="1" smtClean="0">
                <a:solidFill>
                  <a:schemeClr val="bg2">
                    <a:lumMod val="50000"/>
                  </a:schemeClr>
                </a:solidFill>
              </a:rPr>
              <a:t>podtras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pobranych z rodziców (</a:t>
            </a:r>
            <a:r>
              <a:rPr lang="pl-PL" dirty="0" err="1" smtClean="0">
                <a:solidFill>
                  <a:schemeClr val="bg2">
                    <a:lumMod val="50000"/>
                  </a:schemeClr>
                </a:solidFill>
              </a:rPr>
              <a:t>podtrasa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pierwszego dziecka pobierana jest z drugiego rodzica natomiast </a:t>
            </a:r>
            <a:r>
              <a:rPr lang="pl-PL" dirty="0" err="1" smtClean="0">
                <a:solidFill>
                  <a:schemeClr val="bg2">
                    <a:lumMod val="50000"/>
                  </a:schemeClr>
                </a:solidFill>
              </a:rPr>
              <a:t>podtrasa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drugiego dziecka z pierwszego).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2000232" y="2714620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2000232" y="3165158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66FF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FF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Łącznik prosty 15"/>
          <p:cNvCxnSpPr/>
          <p:nvPr/>
        </p:nvCxnSpPr>
        <p:spPr>
          <a:xfrm rot="5400000">
            <a:off x="1863389" y="3107529"/>
            <a:ext cx="927900" cy="794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6357950" y="3143248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x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6357950" y="2714620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x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pole tekstowe 18"/>
          <p:cNvSpPr txBox="1"/>
          <p:nvPr/>
        </p:nvSpPr>
        <p:spPr>
          <a:xfrm>
            <a:off x="437680" y="2866135"/>
            <a:ext cx="1491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przed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krzyżowaniem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4929190" y="3019008"/>
            <a:ext cx="1306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potomkowie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1" name="Łącznik prosty 20"/>
          <p:cNvCxnSpPr/>
          <p:nvPr/>
        </p:nvCxnSpPr>
        <p:spPr>
          <a:xfrm rot="5400000">
            <a:off x="3608381" y="3106735"/>
            <a:ext cx="927900" cy="794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 21"/>
          <p:cNvSpPr/>
          <p:nvPr/>
        </p:nvSpPr>
        <p:spPr>
          <a:xfrm>
            <a:off x="357158" y="3782801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Teraz uzupełnia się te trasy tak żeby nie powstał konflikt </a:t>
            </a:r>
          </a:p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(dwa takie same miasta w trasie): </a:t>
            </a:r>
          </a:p>
        </p:txBody>
      </p:sp>
      <p:graphicFrame>
        <p:nvGraphicFramePr>
          <p:cNvPr id="23" name="Tabela 22"/>
          <p:cNvGraphicFramePr>
            <a:graphicFrameLocks noGrp="1"/>
          </p:cNvGraphicFramePr>
          <p:nvPr/>
        </p:nvGraphicFramePr>
        <p:xfrm>
          <a:off x="428596" y="5715016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428596" y="5214950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66FF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FF66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pole tekstowe 24"/>
          <p:cNvSpPr txBox="1"/>
          <p:nvPr/>
        </p:nvSpPr>
        <p:spPr>
          <a:xfrm>
            <a:off x="357158" y="4786322"/>
            <a:ext cx="1614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Po krzyżowaniu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3071802" y="5214950"/>
            <a:ext cx="55007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solidFill>
                  <a:schemeClr val="bg2">
                    <a:lumMod val="25000"/>
                  </a:schemeClr>
                </a:solidFill>
              </a:rPr>
              <a:t>ominęliśmy 4 i 1 ponieważ te miasta już występują  </a:t>
            </a:r>
            <a:endParaRPr lang="pl-PL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3071802" y="5715016"/>
            <a:ext cx="55007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solidFill>
                  <a:schemeClr val="bg2">
                    <a:lumMod val="25000"/>
                  </a:schemeClr>
                </a:solidFill>
              </a:rPr>
              <a:t>ominęliśmy 3 i 2 ponieważ te miasta już występują</a:t>
            </a:r>
            <a:endParaRPr lang="pl-PL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Mutacja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285720" y="157697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w zależności od rodzaju reprezentacji można zastosować standardowe operatory mutacji, bądź jakieś bardziej wyrafinowane. </a:t>
            </a:r>
          </a:p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W przypadku </a:t>
            </a:r>
            <a:r>
              <a:rPr lang="pl-PL" i="1" dirty="0" smtClean="0">
                <a:solidFill>
                  <a:schemeClr val="tx2">
                    <a:lumMod val="75000"/>
                  </a:schemeClr>
                </a:solidFill>
              </a:rPr>
              <a:t>kodowania permutacyjnego </a:t>
            </a:r>
            <a:r>
              <a:rPr lang="pl-PL" dirty="0" err="1" smtClean="0">
                <a:solidFill>
                  <a:schemeClr val="tx2">
                    <a:lumMod val="75000"/>
                  </a:schemeClr>
                </a:solidFill>
              </a:rPr>
              <a:t>najprostrzym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 rodzajem mutacji jest wymiana ze sobą dwóch miast w rozwiązaniu. </a:t>
            </a:r>
            <a:r>
              <a:rPr lang="pl-PL" dirty="0" err="1" smtClean="0">
                <a:solidFill>
                  <a:schemeClr val="tx2">
                    <a:lumMod val="75000"/>
                  </a:schemeClr>
                </a:solidFill>
              </a:rPr>
              <a:t>Np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2000232" y="3143248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pole tekstowe 18"/>
          <p:cNvSpPr txBox="1"/>
          <p:nvPr/>
        </p:nvSpPr>
        <p:spPr>
          <a:xfrm>
            <a:off x="437680" y="3009011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przed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mutacją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5000628" y="3000372"/>
            <a:ext cx="922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Po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 mutacji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57158" y="392906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Można również przesunąć jakieś miasto (lub grupę miast) w ramach rozwiązania.</a:t>
            </a:r>
          </a:p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Wstawienie miasta 1 pomiędzy 6 i 3  </a:t>
            </a:r>
          </a:p>
        </p:txBody>
      </p:sp>
      <p:graphicFrame>
        <p:nvGraphicFramePr>
          <p:cNvPr id="28" name="Tabela 27"/>
          <p:cNvGraphicFramePr>
            <a:graphicFrameLocks noGrp="1"/>
          </p:cNvGraphicFramePr>
          <p:nvPr/>
        </p:nvGraphicFramePr>
        <p:xfrm>
          <a:off x="6286512" y="3143248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/>
        </p:nvGraphicFramePr>
        <p:xfrm>
          <a:off x="2071670" y="4835850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pole tekstowe 30"/>
          <p:cNvSpPr txBox="1"/>
          <p:nvPr/>
        </p:nvSpPr>
        <p:spPr>
          <a:xfrm>
            <a:off x="509118" y="4701613"/>
            <a:ext cx="91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przed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mutacją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pole tekstowe 31"/>
          <p:cNvSpPr txBox="1"/>
          <p:nvPr/>
        </p:nvSpPr>
        <p:spPr>
          <a:xfrm>
            <a:off x="5072066" y="4692974"/>
            <a:ext cx="922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Po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 mutacji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Tabela 32"/>
          <p:cNvGraphicFramePr>
            <a:graphicFrameLocks noGrp="1"/>
          </p:cNvGraphicFramePr>
          <p:nvPr/>
        </p:nvGraphicFramePr>
        <p:xfrm>
          <a:off x="6357950" y="4835850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Prostokąt 33"/>
          <p:cNvSpPr/>
          <p:nvPr/>
        </p:nvSpPr>
        <p:spPr>
          <a:xfrm>
            <a:off x="214282" y="5357826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W przypadku </a:t>
            </a:r>
            <a:r>
              <a:rPr lang="pl-PL" i="1" dirty="0" smtClean="0">
                <a:solidFill>
                  <a:schemeClr val="tx2">
                    <a:lumMod val="75000"/>
                  </a:schemeClr>
                </a:solidFill>
              </a:rPr>
              <a:t>kodowania z listą odniesienia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 mutacja sprowadza się do zamiany wartości z pozycji i losową wartością z przedziału od 1 do n-i+1 (n - liczba wszystkich miast).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Klasyczny algorytm genetyczny</a:t>
            </a:r>
            <a:endParaRPr lang="pl-PL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0533" y="1785926"/>
            <a:ext cx="7031929" cy="4095753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6143636" y="2143116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Czyli losowanie </a:t>
            </a:r>
          </a:p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danej liczby przypadkowych cykli</a:t>
            </a:r>
            <a:endParaRPr lang="pl-PL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143636" y="2928934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Czyli  obliczenie długości trasy  dla każdego z cykli</a:t>
            </a:r>
            <a:endParaRPr lang="pl-PL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071934" y="457200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Np.: </a:t>
            </a:r>
          </a:p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określona liczba epok</a:t>
            </a:r>
            <a:endParaRPr lang="pl-PL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500694" y="5143512"/>
            <a:ext cx="1500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Chromosom </a:t>
            </a:r>
          </a:p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przechowujący </a:t>
            </a:r>
          </a:p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najkrótszą trasę</a:t>
            </a:r>
            <a:endParaRPr lang="pl-PL" sz="1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olny kształt 8"/>
          <p:cNvSpPr/>
          <p:nvPr/>
        </p:nvSpPr>
        <p:spPr>
          <a:xfrm>
            <a:off x="6035040" y="1953260"/>
            <a:ext cx="2141220" cy="1013460"/>
          </a:xfrm>
          <a:custGeom>
            <a:avLst/>
            <a:gdLst>
              <a:gd name="connsiteX0" fmla="*/ 441960 w 2141220"/>
              <a:gd name="connsiteY0" fmla="*/ 149860 h 1013460"/>
              <a:gd name="connsiteX1" fmla="*/ 76200 w 2141220"/>
              <a:gd name="connsiteY1" fmla="*/ 287020 h 1013460"/>
              <a:gd name="connsiteX2" fmla="*/ 76200 w 2141220"/>
              <a:gd name="connsiteY2" fmla="*/ 789940 h 1013460"/>
              <a:gd name="connsiteX3" fmla="*/ 533400 w 2141220"/>
              <a:gd name="connsiteY3" fmla="*/ 957580 h 1013460"/>
              <a:gd name="connsiteX4" fmla="*/ 1950720 w 2141220"/>
              <a:gd name="connsiteY4" fmla="*/ 896620 h 1013460"/>
              <a:gd name="connsiteX5" fmla="*/ 1676400 w 2141220"/>
              <a:gd name="connsiteY5" fmla="*/ 256540 h 1013460"/>
              <a:gd name="connsiteX6" fmla="*/ 777240 w 2141220"/>
              <a:gd name="connsiteY6" fmla="*/ 12700 h 1013460"/>
              <a:gd name="connsiteX7" fmla="*/ 289560 w 2141220"/>
              <a:gd name="connsiteY7" fmla="*/ 180340 h 101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1220" h="1013460">
                <a:moveTo>
                  <a:pt x="441960" y="149860"/>
                </a:moveTo>
                <a:cubicBezTo>
                  <a:pt x="289560" y="165100"/>
                  <a:pt x="137160" y="180340"/>
                  <a:pt x="76200" y="287020"/>
                </a:cubicBezTo>
                <a:cubicBezTo>
                  <a:pt x="15240" y="393700"/>
                  <a:pt x="0" y="678180"/>
                  <a:pt x="76200" y="789940"/>
                </a:cubicBezTo>
                <a:cubicBezTo>
                  <a:pt x="152400" y="901700"/>
                  <a:pt x="220980" y="939800"/>
                  <a:pt x="533400" y="957580"/>
                </a:cubicBezTo>
                <a:cubicBezTo>
                  <a:pt x="845820" y="975360"/>
                  <a:pt x="1760220" y="1013460"/>
                  <a:pt x="1950720" y="896620"/>
                </a:cubicBezTo>
                <a:cubicBezTo>
                  <a:pt x="2141220" y="779780"/>
                  <a:pt x="1871980" y="403860"/>
                  <a:pt x="1676400" y="256540"/>
                </a:cubicBezTo>
                <a:cubicBezTo>
                  <a:pt x="1480820" y="109220"/>
                  <a:pt x="1008380" y="25400"/>
                  <a:pt x="777240" y="12700"/>
                </a:cubicBezTo>
                <a:cubicBezTo>
                  <a:pt x="546100" y="0"/>
                  <a:pt x="417830" y="90170"/>
                  <a:pt x="289560" y="1803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6078220" y="2954020"/>
            <a:ext cx="1879600" cy="772160"/>
          </a:xfrm>
          <a:custGeom>
            <a:avLst/>
            <a:gdLst>
              <a:gd name="connsiteX0" fmla="*/ 170180 w 1879600"/>
              <a:gd name="connsiteY0" fmla="*/ 2540 h 772160"/>
              <a:gd name="connsiteX1" fmla="*/ 2540 w 1879600"/>
              <a:gd name="connsiteY1" fmla="*/ 307340 h 772160"/>
              <a:gd name="connsiteX2" fmla="*/ 170180 w 1879600"/>
              <a:gd name="connsiteY2" fmla="*/ 703580 h 772160"/>
              <a:gd name="connsiteX3" fmla="*/ 1023620 w 1879600"/>
              <a:gd name="connsiteY3" fmla="*/ 718820 h 772160"/>
              <a:gd name="connsiteX4" fmla="*/ 1770380 w 1879600"/>
              <a:gd name="connsiteY4" fmla="*/ 596900 h 772160"/>
              <a:gd name="connsiteX5" fmla="*/ 1678940 w 1879600"/>
              <a:gd name="connsiteY5" fmla="*/ 139700 h 772160"/>
              <a:gd name="connsiteX6" fmla="*/ 1191260 w 1879600"/>
              <a:gd name="connsiteY6" fmla="*/ 17780 h 772160"/>
              <a:gd name="connsiteX7" fmla="*/ 63500 w 1879600"/>
              <a:gd name="connsiteY7" fmla="*/ 33020 h 77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9600" h="772160">
                <a:moveTo>
                  <a:pt x="170180" y="2540"/>
                </a:moveTo>
                <a:cubicBezTo>
                  <a:pt x="86360" y="96520"/>
                  <a:pt x="2540" y="190500"/>
                  <a:pt x="2540" y="307340"/>
                </a:cubicBezTo>
                <a:cubicBezTo>
                  <a:pt x="2540" y="424180"/>
                  <a:pt x="0" y="635000"/>
                  <a:pt x="170180" y="703580"/>
                </a:cubicBezTo>
                <a:cubicBezTo>
                  <a:pt x="340360" y="772160"/>
                  <a:pt x="756920" y="736600"/>
                  <a:pt x="1023620" y="718820"/>
                </a:cubicBezTo>
                <a:cubicBezTo>
                  <a:pt x="1290320" y="701040"/>
                  <a:pt x="1661160" y="693420"/>
                  <a:pt x="1770380" y="596900"/>
                </a:cubicBezTo>
                <a:cubicBezTo>
                  <a:pt x="1879600" y="500380"/>
                  <a:pt x="1775460" y="236220"/>
                  <a:pt x="1678940" y="139700"/>
                </a:cubicBezTo>
                <a:cubicBezTo>
                  <a:pt x="1582420" y="43180"/>
                  <a:pt x="1460500" y="35560"/>
                  <a:pt x="1191260" y="17780"/>
                </a:cubicBezTo>
                <a:cubicBezTo>
                  <a:pt x="922020" y="0"/>
                  <a:pt x="492760" y="16510"/>
                  <a:pt x="63500" y="330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5247640" y="5059680"/>
            <a:ext cx="1798320" cy="937260"/>
          </a:xfrm>
          <a:custGeom>
            <a:avLst/>
            <a:gdLst>
              <a:gd name="connsiteX0" fmla="*/ 665480 w 1798320"/>
              <a:gd name="connsiteY0" fmla="*/ 0 h 937260"/>
              <a:gd name="connsiteX1" fmla="*/ 147320 w 1798320"/>
              <a:gd name="connsiteY1" fmla="*/ 152400 h 937260"/>
              <a:gd name="connsiteX2" fmla="*/ 86360 w 1798320"/>
              <a:gd name="connsiteY2" fmla="*/ 716280 h 937260"/>
              <a:gd name="connsiteX3" fmla="*/ 665480 w 1798320"/>
              <a:gd name="connsiteY3" fmla="*/ 929640 h 937260"/>
              <a:gd name="connsiteX4" fmla="*/ 1640840 w 1798320"/>
              <a:gd name="connsiteY4" fmla="*/ 762000 h 937260"/>
              <a:gd name="connsiteX5" fmla="*/ 1610360 w 1798320"/>
              <a:gd name="connsiteY5" fmla="*/ 441960 h 937260"/>
              <a:gd name="connsiteX6" fmla="*/ 1061720 w 1798320"/>
              <a:gd name="connsiteY6" fmla="*/ 121920 h 937260"/>
              <a:gd name="connsiteX7" fmla="*/ 421640 w 1798320"/>
              <a:gd name="connsiteY7" fmla="*/ 0 h 93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8320" h="937260">
                <a:moveTo>
                  <a:pt x="665480" y="0"/>
                </a:moveTo>
                <a:cubicBezTo>
                  <a:pt x="454660" y="16510"/>
                  <a:pt x="243840" y="33020"/>
                  <a:pt x="147320" y="152400"/>
                </a:cubicBezTo>
                <a:cubicBezTo>
                  <a:pt x="50800" y="271780"/>
                  <a:pt x="0" y="586740"/>
                  <a:pt x="86360" y="716280"/>
                </a:cubicBezTo>
                <a:cubicBezTo>
                  <a:pt x="172720" y="845820"/>
                  <a:pt x="406400" y="922020"/>
                  <a:pt x="665480" y="929640"/>
                </a:cubicBezTo>
                <a:cubicBezTo>
                  <a:pt x="924560" y="937260"/>
                  <a:pt x="1483360" y="843280"/>
                  <a:pt x="1640840" y="762000"/>
                </a:cubicBezTo>
                <a:cubicBezTo>
                  <a:pt x="1798320" y="680720"/>
                  <a:pt x="1706880" y="548640"/>
                  <a:pt x="1610360" y="441960"/>
                </a:cubicBezTo>
                <a:cubicBezTo>
                  <a:pt x="1513840" y="335280"/>
                  <a:pt x="1259840" y="195580"/>
                  <a:pt x="1061720" y="121920"/>
                </a:cubicBezTo>
                <a:cubicBezTo>
                  <a:pt x="863600" y="48260"/>
                  <a:pt x="642620" y="24130"/>
                  <a:pt x="42164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3944620" y="4505960"/>
            <a:ext cx="1971040" cy="713740"/>
          </a:xfrm>
          <a:custGeom>
            <a:avLst/>
            <a:gdLst>
              <a:gd name="connsiteX0" fmla="*/ 505460 w 1971040"/>
              <a:gd name="connsiteY0" fmla="*/ 96520 h 713740"/>
              <a:gd name="connsiteX1" fmla="*/ 109220 w 1971040"/>
              <a:gd name="connsiteY1" fmla="*/ 66040 h 713740"/>
              <a:gd name="connsiteX2" fmla="*/ 78740 w 1971040"/>
              <a:gd name="connsiteY2" fmla="*/ 370840 h 713740"/>
              <a:gd name="connsiteX3" fmla="*/ 581660 w 1971040"/>
              <a:gd name="connsiteY3" fmla="*/ 675640 h 713740"/>
              <a:gd name="connsiteX4" fmla="*/ 1145540 w 1971040"/>
              <a:gd name="connsiteY4" fmla="*/ 599440 h 713740"/>
              <a:gd name="connsiteX5" fmla="*/ 1861820 w 1971040"/>
              <a:gd name="connsiteY5" fmla="*/ 508000 h 713740"/>
              <a:gd name="connsiteX6" fmla="*/ 1800860 w 1971040"/>
              <a:gd name="connsiteY6" fmla="*/ 248920 h 713740"/>
              <a:gd name="connsiteX7" fmla="*/ 1069340 w 1971040"/>
              <a:gd name="connsiteY7" fmla="*/ 203200 h 713740"/>
              <a:gd name="connsiteX8" fmla="*/ 353060 w 1971040"/>
              <a:gd name="connsiteY8" fmla="*/ 20320 h 713740"/>
              <a:gd name="connsiteX9" fmla="*/ 200660 w 1971040"/>
              <a:gd name="connsiteY9" fmla="*/ 81280 h 71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040" h="713740">
                <a:moveTo>
                  <a:pt x="505460" y="96520"/>
                </a:moveTo>
                <a:cubicBezTo>
                  <a:pt x="342900" y="58420"/>
                  <a:pt x="180340" y="20320"/>
                  <a:pt x="109220" y="66040"/>
                </a:cubicBezTo>
                <a:cubicBezTo>
                  <a:pt x="38100" y="111760"/>
                  <a:pt x="0" y="269240"/>
                  <a:pt x="78740" y="370840"/>
                </a:cubicBezTo>
                <a:cubicBezTo>
                  <a:pt x="157480" y="472440"/>
                  <a:pt x="403860" y="637540"/>
                  <a:pt x="581660" y="675640"/>
                </a:cubicBezTo>
                <a:cubicBezTo>
                  <a:pt x="759460" y="713740"/>
                  <a:pt x="1145540" y="599440"/>
                  <a:pt x="1145540" y="599440"/>
                </a:cubicBezTo>
                <a:cubicBezTo>
                  <a:pt x="1358900" y="571500"/>
                  <a:pt x="1752600" y="566420"/>
                  <a:pt x="1861820" y="508000"/>
                </a:cubicBezTo>
                <a:cubicBezTo>
                  <a:pt x="1971040" y="449580"/>
                  <a:pt x="1932940" y="299720"/>
                  <a:pt x="1800860" y="248920"/>
                </a:cubicBezTo>
                <a:cubicBezTo>
                  <a:pt x="1668780" y="198120"/>
                  <a:pt x="1310640" y="241300"/>
                  <a:pt x="1069340" y="203200"/>
                </a:cubicBezTo>
                <a:cubicBezTo>
                  <a:pt x="828040" y="165100"/>
                  <a:pt x="497840" y="40640"/>
                  <a:pt x="353060" y="20320"/>
                </a:cubicBezTo>
                <a:cubicBezTo>
                  <a:pt x="208280" y="0"/>
                  <a:pt x="204470" y="40640"/>
                  <a:pt x="200660" y="812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4998720" y="4373880"/>
            <a:ext cx="337820" cy="411480"/>
          </a:xfrm>
          <a:custGeom>
            <a:avLst/>
            <a:gdLst>
              <a:gd name="connsiteX0" fmla="*/ 198120 w 337820"/>
              <a:gd name="connsiteY0" fmla="*/ 411480 h 411480"/>
              <a:gd name="connsiteX1" fmla="*/ 304800 w 337820"/>
              <a:gd name="connsiteY1" fmla="*/ 213360 h 411480"/>
              <a:gd name="connsiteX2" fmla="*/ 0 w 337820"/>
              <a:gd name="connsiteY2" fmla="*/ 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820" h="411480">
                <a:moveTo>
                  <a:pt x="198120" y="411480"/>
                </a:moveTo>
                <a:cubicBezTo>
                  <a:pt x="267970" y="346710"/>
                  <a:pt x="337820" y="281940"/>
                  <a:pt x="304800" y="213360"/>
                </a:cubicBezTo>
                <a:cubicBezTo>
                  <a:pt x="271780" y="144780"/>
                  <a:pt x="135890" y="72390"/>
                  <a:pt x="0" y="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6103620" y="4373880"/>
            <a:ext cx="281940" cy="868680"/>
          </a:xfrm>
          <a:custGeom>
            <a:avLst/>
            <a:gdLst>
              <a:gd name="connsiteX0" fmla="*/ 53340 w 281940"/>
              <a:gd name="connsiteY0" fmla="*/ 868680 h 868680"/>
              <a:gd name="connsiteX1" fmla="*/ 38100 w 281940"/>
              <a:gd name="connsiteY1" fmla="*/ 365760 h 868680"/>
              <a:gd name="connsiteX2" fmla="*/ 281940 w 281940"/>
              <a:gd name="connsiteY2" fmla="*/ 0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940" h="868680">
                <a:moveTo>
                  <a:pt x="53340" y="868680"/>
                </a:moveTo>
                <a:cubicBezTo>
                  <a:pt x="26670" y="689610"/>
                  <a:pt x="0" y="510540"/>
                  <a:pt x="38100" y="365760"/>
                </a:cubicBezTo>
                <a:cubicBezTo>
                  <a:pt x="76200" y="220980"/>
                  <a:pt x="179070" y="110490"/>
                  <a:pt x="281940" y="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5394960" y="3131820"/>
            <a:ext cx="777240" cy="175260"/>
          </a:xfrm>
          <a:custGeom>
            <a:avLst/>
            <a:gdLst>
              <a:gd name="connsiteX0" fmla="*/ 777240 w 777240"/>
              <a:gd name="connsiteY0" fmla="*/ 175260 h 175260"/>
              <a:gd name="connsiteX1" fmla="*/ 533400 w 777240"/>
              <a:gd name="connsiteY1" fmla="*/ 7620 h 175260"/>
              <a:gd name="connsiteX2" fmla="*/ 0 w 777240"/>
              <a:gd name="connsiteY2" fmla="*/ 129540 h 17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7240" h="175260">
                <a:moveTo>
                  <a:pt x="777240" y="175260"/>
                </a:moveTo>
                <a:cubicBezTo>
                  <a:pt x="720090" y="95250"/>
                  <a:pt x="662940" y="15240"/>
                  <a:pt x="533400" y="7620"/>
                </a:cubicBezTo>
                <a:cubicBezTo>
                  <a:pt x="403860" y="0"/>
                  <a:pt x="201930" y="64770"/>
                  <a:pt x="0" y="12954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5318760" y="2260600"/>
            <a:ext cx="853440" cy="284480"/>
          </a:xfrm>
          <a:custGeom>
            <a:avLst/>
            <a:gdLst>
              <a:gd name="connsiteX0" fmla="*/ 853440 w 853440"/>
              <a:gd name="connsiteY0" fmla="*/ 40640 h 284480"/>
              <a:gd name="connsiteX1" fmla="*/ 350520 w 853440"/>
              <a:gd name="connsiteY1" fmla="*/ 40640 h 284480"/>
              <a:gd name="connsiteX2" fmla="*/ 0 w 853440"/>
              <a:gd name="connsiteY2" fmla="*/ 284480 h 28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3440" h="284480">
                <a:moveTo>
                  <a:pt x="853440" y="40640"/>
                </a:moveTo>
                <a:cubicBezTo>
                  <a:pt x="673100" y="20320"/>
                  <a:pt x="492760" y="0"/>
                  <a:pt x="350520" y="40640"/>
                </a:cubicBezTo>
                <a:cubicBezTo>
                  <a:pt x="208280" y="81280"/>
                  <a:pt x="104140" y="182880"/>
                  <a:pt x="0" y="28448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  jest problem?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1" y="1571613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Problem KOMIWOJAŻERA </a:t>
            </a:r>
          </a:p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polega na znalezieniu jak najkrótszej drogi pomiędzy danymi miastami,</a:t>
            </a:r>
          </a:p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przy czym: </a:t>
            </a:r>
          </a:p>
          <a:p>
            <a:pPr lvl="1">
              <a:buFont typeface="Wingdings" pitchFamily="2" charset="2"/>
              <a:buChar char="q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 należy odwiedzić wszystkie miasta </a:t>
            </a:r>
          </a:p>
          <a:p>
            <a:pPr lvl="1">
              <a:buFont typeface="Wingdings" pitchFamily="2" charset="2"/>
              <a:buChar char="q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 należy wrócić do miasta początkowego</a:t>
            </a:r>
          </a:p>
          <a:p>
            <a:pPr lvl="1">
              <a:buFont typeface="Wingdings" pitchFamily="2" charset="2"/>
              <a:buChar char="q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 każde miasto można odwiedzić TYLKO jeden raz</a:t>
            </a:r>
          </a:p>
          <a:p>
            <a:pPr lvl="1">
              <a:buFont typeface="Wingdings" pitchFamily="2" charset="2"/>
              <a:buChar char="q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 można zacząć od dowolnego miasta</a:t>
            </a:r>
          </a:p>
          <a:p>
            <a:pPr lvl="1">
              <a:buFont typeface="Wingdings" pitchFamily="2" charset="2"/>
              <a:buChar char="q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 kolejność odwiedzanych miast jest dowolna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85720" y="4071942"/>
            <a:ext cx="8358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Problem jest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NP_zupełny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(komplikacja problemu szybko wzrasta)</a:t>
            </a:r>
          </a:p>
          <a:p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Zwiększenie liczby miast o jedno komplikuje problem wielokrotnie, proporcjonalnie do liczby wszystkich miast. </a:t>
            </a:r>
          </a:p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Liczba kombinacji rozwiązań wyraża się wzorem:</a:t>
            </a:r>
          </a:p>
          <a:p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l-PL" sz="1600" dirty="0" smtClean="0">
                <a:solidFill>
                  <a:schemeClr val="bg2">
                    <a:lumMod val="25000"/>
                  </a:schemeClr>
                </a:solidFill>
              </a:rPr>
              <a:t>Dla n = 10 miast istnieje 181440 kombinacji.</a:t>
            </a:r>
          </a:p>
          <a:p>
            <a:r>
              <a:rPr lang="pl-PL" sz="1600" dirty="0" smtClean="0">
                <a:solidFill>
                  <a:schemeClr val="bg2">
                    <a:lumMod val="25000"/>
                  </a:schemeClr>
                </a:solidFill>
              </a:rPr>
              <a:t>Dla n=11 miast istnieje już 1814400 możliwości.</a:t>
            </a:r>
          </a:p>
          <a:p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5572132" y="5054528"/>
          <a:ext cx="1214446" cy="660488"/>
        </p:xfrm>
        <a:graphic>
          <a:graphicData uri="http://schemas.openxmlformats.org/presentationml/2006/ole">
            <p:oleObj spid="_x0000_s1028" name="Equation" r:id="rId3" imgW="723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Rozwiązanie nieoptymalne?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85721" y="1571613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</a:rPr>
              <a:t>Rozwiązanie problemu uzyskane przy pomocy Algorytmu Genetycznego jest rozwiązaniem </a:t>
            </a:r>
            <a:r>
              <a:rPr lang="pl-PL" sz="2000" b="1" dirty="0" smtClean="0">
                <a:solidFill>
                  <a:schemeClr val="bg2">
                    <a:lumMod val="25000"/>
                  </a:schemeClr>
                </a:solidFill>
              </a:rPr>
              <a:t>suboptymalnym </a:t>
            </a:r>
          </a:p>
          <a:p>
            <a:endParaRPr lang="pl-PL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</a:rPr>
              <a:t>– czyli możliwie jak najlepszym rozwiązaniem </a:t>
            </a:r>
          </a:p>
          <a:p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</a:rPr>
              <a:t>uzyskanym w znacznie krótszym czasie niż jego optymalny odpowiednik.</a:t>
            </a:r>
          </a:p>
          <a:p>
            <a:endParaRPr lang="pl-P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</a:rPr>
              <a:t>Znalezienie optymalnego rozwiązania dla większej liczby miast </a:t>
            </a:r>
          </a:p>
          <a:p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</a:rPr>
              <a:t>zajęłoby od kilku do kilkunastu lat, podczas gdy wynik suboptymalny uzyskamy po kilku sekundach/minutach (nieco gorszy)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Dane do zadania </a:t>
            </a:r>
            <a:endParaRPr lang="pl-PL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85721" y="1571613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</a:rPr>
              <a:t>Dane są współrzędne 7 miast.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28597" y="485776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Do obliczenia odległości pomiędzy dwoma miastami można wykorzystać </a:t>
            </a:r>
          </a:p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wzór na odległość Euklidesową pomiędzy dwoma punktami na płaszczyźnie: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/>
        </p:nvGraphicFramePr>
        <p:xfrm>
          <a:off x="500034" y="5572140"/>
          <a:ext cx="3825101" cy="581028"/>
        </p:xfrm>
        <a:graphic>
          <a:graphicData uri="http://schemas.openxmlformats.org/presentationml/2006/ole">
            <p:oleObj spid="_x0000_s2050" name="Equation" r:id="rId3" imgW="2006280" imgH="304560" progId="Equation.3">
              <p:embed/>
            </p:oleObj>
          </a:graphicData>
        </a:graphic>
      </p:graphicFrame>
      <p:pic>
        <p:nvPicPr>
          <p:cNvPr id="2051" name="Picture 3" descr="C:\Users\Ania\Desktop\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071678"/>
            <a:ext cx="3952875" cy="2609850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28596" y="2071678"/>
          <a:ext cx="3500463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215"/>
                <a:gridCol w="875116"/>
                <a:gridCol w="1000132"/>
              </a:tblGrid>
              <a:tr h="27682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miasto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x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y</a:t>
                      </a:r>
                      <a:endParaRPr lang="pl-PL" sz="16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Miasto 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33</a:t>
                      </a:r>
                      <a:endParaRPr lang="pl-PL" sz="16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Miasto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12</a:t>
                      </a:r>
                      <a:endParaRPr lang="pl-PL" sz="16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Miasto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Miasto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90</a:t>
                      </a:r>
                      <a:endParaRPr lang="pl-PL" sz="16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Miasto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79</a:t>
                      </a:r>
                      <a:endParaRPr lang="pl-PL" sz="16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Miasto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88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67</a:t>
                      </a:r>
                      <a:endParaRPr lang="pl-PL" sz="16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Miasto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57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Fenotyp</a:t>
            </a: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Ania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90869"/>
            <a:ext cx="4476750" cy="3152775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</p:pic>
      <p:sp>
        <p:nvSpPr>
          <p:cNvPr id="5" name="pole tekstowe 4"/>
          <p:cNvSpPr txBox="1"/>
          <p:nvPr/>
        </p:nvSpPr>
        <p:spPr>
          <a:xfrm>
            <a:off x="500034" y="1785926"/>
            <a:ext cx="82862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Fenotypem jest przykładowa trasa komiwojażera zaznaczona na mapie. </a:t>
            </a:r>
          </a:p>
          <a:p>
            <a:r>
              <a:rPr lang="pl-PL" sz="2000" dirty="0" smtClean="0"/>
              <a:t>Fenotyp jest poprawny jeżeli wszystkie miasta spięte są jednym cyklem </a:t>
            </a:r>
          </a:p>
          <a:p>
            <a:r>
              <a:rPr lang="pl-PL" sz="2000" dirty="0" smtClean="0"/>
              <a:t>(każde miasto tylko jeden raz).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214942" y="2857496"/>
            <a:ext cx="264046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Trasa</a:t>
            </a:r>
          </a:p>
          <a:p>
            <a:r>
              <a:rPr lang="pl-PL" sz="2000" b="1" dirty="0" smtClean="0"/>
              <a:t> 1   2   7   6   3   5   4  </a:t>
            </a:r>
          </a:p>
          <a:p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5500694" y="3388042"/>
            <a:ext cx="142876" cy="1588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5857884" y="3383280"/>
            <a:ext cx="142876" cy="1588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6199834" y="3383280"/>
            <a:ext cx="142876" cy="1588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6572264" y="3383280"/>
            <a:ext cx="142876" cy="1588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6914214" y="3383280"/>
            <a:ext cx="142876" cy="1588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7260926" y="3383280"/>
            <a:ext cx="142876" cy="1588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Genotyp -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>kodowanie permutacyjne</a:t>
            </a:r>
            <a:endParaRPr lang="pl-PL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0034" y="1714488"/>
            <a:ext cx="821537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Genotyp – budowa chromosomu</a:t>
            </a:r>
          </a:p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Długość chromosomu (liczba genów) </a:t>
            </a:r>
          </a:p>
          <a:p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jest równa liczbie miast.</a:t>
            </a:r>
          </a:p>
          <a:p>
            <a:endParaRPr lang="pl-P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Kodowanie permutacyjne</a:t>
            </a:r>
          </a:p>
          <a:p>
            <a:pPr marL="457200" indent="-457200"/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W kolejnych genach zapisujemy kolejne miasta trasy. W ten sposób</a:t>
            </a:r>
          </a:p>
          <a:p>
            <a:pPr marL="457200" indent="-457200"/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geny w chromosomie są ułożone dokładnie tak jak miasta w cyklu.</a:t>
            </a:r>
            <a:endParaRPr lang="pl-PL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Dwa przykładowe chromosomy:</a:t>
            </a:r>
          </a:p>
          <a:p>
            <a:pPr marL="457200" indent="-457200">
              <a:spcBef>
                <a:spcPts val="600"/>
              </a:spcBef>
            </a:pP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zalety: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bardzo prosta, intuicyjna reprezentacja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szybka jeśli chodzi o wyliczenie funkcji oceny dla każdego osobnika</a:t>
            </a:r>
          </a:p>
          <a:p>
            <a:pPr marL="457200" indent="-457200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wady: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skrzyżowanie dwóch tras może dać osobnika nieprawidłowego.</a:t>
            </a:r>
          </a:p>
          <a:p>
            <a:endParaRPr lang="pl-PL" sz="2000" dirty="0"/>
          </a:p>
        </p:txBody>
      </p:sp>
      <p:pic>
        <p:nvPicPr>
          <p:cNvPr id="15" name="Picture 2" descr="C:\Users\Ania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469695"/>
            <a:ext cx="3262304" cy="1673553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6485590" y="3808100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3929058" y="3808100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2000232" y="5764544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2000232" y="6215082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Łącznik prosty 20"/>
          <p:cNvCxnSpPr/>
          <p:nvPr/>
        </p:nvCxnSpPr>
        <p:spPr>
          <a:xfrm rot="5400000">
            <a:off x="2965439" y="6157453"/>
            <a:ext cx="927900" cy="794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ela 22"/>
          <p:cNvGraphicFramePr>
            <a:graphicFrameLocks noGrp="1"/>
          </p:cNvGraphicFramePr>
          <p:nvPr/>
        </p:nvGraphicFramePr>
        <p:xfrm>
          <a:off x="6357950" y="5786454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6357950" y="6215082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pole tekstowe 24"/>
          <p:cNvSpPr txBox="1"/>
          <p:nvPr/>
        </p:nvSpPr>
        <p:spPr>
          <a:xfrm>
            <a:off x="437680" y="5916059"/>
            <a:ext cx="1491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przed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krzyżowaniem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957302" y="5916059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po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krzyżowaniu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Genotyp -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>kodowanie klasyczne</a:t>
            </a:r>
            <a:endParaRPr lang="pl-PL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0034" y="1714488"/>
            <a:ext cx="514353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2. 	Kodowanie klasyczne</a:t>
            </a:r>
          </a:p>
          <a:p>
            <a:pPr marL="457200" indent="-457200"/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W genie o indeksie odpowiadającemu</a:t>
            </a:r>
          </a:p>
          <a:p>
            <a:pPr marL="457200" indent="-457200"/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numerowi danego miasta zapisujemy inny</a:t>
            </a:r>
          </a:p>
          <a:p>
            <a:pPr marL="457200" indent="-457200"/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numer miasta, do którego chcemy przejść.</a:t>
            </a:r>
          </a:p>
          <a:p>
            <a:pPr marL="457200" indent="-457200">
              <a:spcBef>
                <a:spcPts val="600"/>
              </a:spcBef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Chromosom z zakodowaną trasą :</a:t>
            </a:r>
            <a:endParaRPr lang="pl-PL" sz="2000" dirty="0"/>
          </a:p>
        </p:txBody>
      </p:sp>
      <p:pic>
        <p:nvPicPr>
          <p:cNvPr id="15" name="Picture 2" descr="C:\Users\Ania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469695"/>
            <a:ext cx="3262304" cy="1673553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571472" y="3522348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2000232" y="5764544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2000232" y="6215082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Łącznik prosty 20"/>
          <p:cNvCxnSpPr/>
          <p:nvPr/>
        </p:nvCxnSpPr>
        <p:spPr>
          <a:xfrm rot="5400000">
            <a:off x="2965439" y="6157453"/>
            <a:ext cx="927900" cy="794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ela 22"/>
          <p:cNvGraphicFramePr>
            <a:graphicFrameLocks noGrp="1"/>
          </p:cNvGraphicFramePr>
          <p:nvPr/>
        </p:nvGraphicFramePr>
        <p:xfrm>
          <a:off x="6357950" y="5786454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6357950" y="6215082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pole tekstowe 24"/>
          <p:cNvSpPr txBox="1"/>
          <p:nvPr/>
        </p:nvSpPr>
        <p:spPr>
          <a:xfrm>
            <a:off x="437680" y="5916059"/>
            <a:ext cx="1491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przed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krzyżowaniem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957302" y="5916059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po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krzyżowaniu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500034" y="407194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wady: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mniej intuicyjna reprezentacja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uciążliwa jeśli chodzi o wyliczenie funkcji oceny dla każdego osobnika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skrzyżowanie dwóch tras może dać osobnika nieprawidłowego.</a:t>
            </a:r>
          </a:p>
        </p:txBody>
      </p:sp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571472" y="3214686"/>
          <a:ext cx="2428888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7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4" name="Grupa 33"/>
          <p:cNvGrpSpPr/>
          <p:nvPr/>
        </p:nvGrpSpPr>
        <p:grpSpPr>
          <a:xfrm>
            <a:off x="6572264" y="3429000"/>
            <a:ext cx="1903108" cy="6350"/>
            <a:chOff x="5500694" y="3383280"/>
            <a:chExt cx="1903108" cy="6350"/>
          </a:xfrm>
        </p:grpSpPr>
        <p:cxnSp>
          <p:nvCxnSpPr>
            <p:cNvPr id="27" name="Łącznik prosty ze strzałką 26"/>
            <p:cNvCxnSpPr/>
            <p:nvPr/>
          </p:nvCxnSpPr>
          <p:spPr>
            <a:xfrm>
              <a:off x="5500694" y="3388042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Łącznik prosty ze strzałką 27"/>
            <p:cNvCxnSpPr/>
            <p:nvPr/>
          </p:nvCxnSpPr>
          <p:spPr>
            <a:xfrm>
              <a:off x="585788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/>
            <p:nvPr/>
          </p:nvCxnSpPr>
          <p:spPr>
            <a:xfrm>
              <a:off x="619983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Łącznik prosty ze strzałką 29"/>
            <p:cNvCxnSpPr/>
            <p:nvPr/>
          </p:nvCxnSpPr>
          <p:spPr>
            <a:xfrm>
              <a:off x="657226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ze strzałką 30"/>
            <p:cNvCxnSpPr/>
            <p:nvPr/>
          </p:nvCxnSpPr>
          <p:spPr>
            <a:xfrm>
              <a:off x="691421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Łącznik prosty ze strzałką 31"/>
            <p:cNvCxnSpPr/>
            <p:nvPr/>
          </p:nvCxnSpPr>
          <p:spPr>
            <a:xfrm>
              <a:off x="7260926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pole tekstowe 32"/>
          <p:cNvSpPr txBox="1"/>
          <p:nvPr/>
        </p:nvSpPr>
        <p:spPr>
          <a:xfrm>
            <a:off x="5622614" y="3199446"/>
            <a:ext cx="33575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chemeClr val="tx2">
                    <a:lumMod val="75000"/>
                  </a:schemeClr>
                </a:solidFill>
              </a:rPr>
              <a:t>Trasa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  1   2   7   6   3   5   4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2">
                    <a:lumMod val="50000"/>
                  </a:schemeClr>
                </a:solidFill>
              </a:rPr>
              <a:t>Genotyp - </a:t>
            </a:r>
            <a:r>
              <a:rPr lang="pl-PL" sz="2400" b="1" dirty="0" smtClean="0">
                <a:solidFill>
                  <a:schemeClr val="bg2">
                    <a:lumMod val="50000"/>
                  </a:schemeClr>
                </a:solidFill>
              </a:rPr>
              <a:t>kodowanie z listą odniesienia</a:t>
            </a:r>
            <a:endParaRPr lang="pl-PL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0034" y="1714488"/>
            <a:ext cx="4857784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	Kodowanie z listą odniesienia</a:t>
            </a:r>
          </a:p>
          <a:p>
            <a:pPr marL="457200" indent="-457200">
              <a:spcBef>
                <a:spcPts val="600"/>
              </a:spcBef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Chromosom z zakodowaną trasą :</a:t>
            </a:r>
          </a:p>
          <a:p>
            <a:pPr marL="457200" indent="-457200">
              <a:spcBef>
                <a:spcPts val="600"/>
              </a:spcBef>
            </a:pPr>
            <a:endParaRPr lang="pl-P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Dekodowanie:</a:t>
            </a:r>
          </a:p>
        </p:txBody>
      </p:sp>
      <p:pic>
        <p:nvPicPr>
          <p:cNvPr id="15" name="Picture 2" descr="C:\Users\Ania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469695"/>
            <a:ext cx="3262304" cy="1673553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571472" y="2428868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2000232" y="5764544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2000232" y="6215082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Łącznik prosty 20"/>
          <p:cNvCxnSpPr/>
          <p:nvPr/>
        </p:nvCxnSpPr>
        <p:spPr>
          <a:xfrm rot="5400000">
            <a:off x="2965439" y="6157453"/>
            <a:ext cx="927900" cy="794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ela 22"/>
          <p:cNvGraphicFramePr>
            <a:graphicFrameLocks noGrp="1"/>
          </p:cNvGraphicFramePr>
          <p:nvPr/>
        </p:nvGraphicFramePr>
        <p:xfrm>
          <a:off x="6357950" y="5786454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5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C00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6357950" y="6215082"/>
          <a:ext cx="242888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4"/>
                <a:gridCol w="346984"/>
                <a:gridCol w="346984"/>
                <a:gridCol w="346984"/>
                <a:gridCol w="346984"/>
                <a:gridCol w="346984"/>
                <a:gridCol w="346984"/>
              </a:tblGrid>
              <a:tr h="285752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pl-PL" sz="16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pole tekstowe 24"/>
          <p:cNvSpPr txBox="1"/>
          <p:nvPr/>
        </p:nvSpPr>
        <p:spPr>
          <a:xfrm>
            <a:off x="437680" y="5916059"/>
            <a:ext cx="1491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przed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krzyżowaniem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957302" y="5916059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po</a:t>
            </a:r>
          </a:p>
          <a:p>
            <a:pPr algn="ctr"/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krzyżowaniu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4714876" y="3571876"/>
            <a:ext cx="42148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wady: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mało intuicyjna reprezentacja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uciążliwa jeśli chodzi o wyliczenie</a:t>
            </a:r>
          </a:p>
          <a:p>
            <a:pPr marL="457200" indent="-457200"/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	funkcji oceny dla każdego osobnika</a:t>
            </a:r>
          </a:p>
          <a:p>
            <a:pPr marL="457200" indent="-457200"/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zaleta: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skrzyżowanie dwóch tras zawsze daje osobnika prawidłowego.</a:t>
            </a:r>
          </a:p>
        </p:txBody>
      </p:sp>
      <p:grpSp>
        <p:nvGrpSpPr>
          <p:cNvPr id="3" name="Grupa 33"/>
          <p:cNvGrpSpPr/>
          <p:nvPr/>
        </p:nvGrpSpPr>
        <p:grpSpPr>
          <a:xfrm>
            <a:off x="6572264" y="3429000"/>
            <a:ext cx="1903108" cy="6350"/>
            <a:chOff x="5500694" y="3383280"/>
            <a:chExt cx="1903108" cy="6350"/>
          </a:xfrm>
        </p:grpSpPr>
        <p:cxnSp>
          <p:nvCxnSpPr>
            <p:cNvPr id="27" name="Łącznik prosty ze strzałką 26"/>
            <p:cNvCxnSpPr/>
            <p:nvPr/>
          </p:nvCxnSpPr>
          <p:spPr>
            <a:xfrm>
              <a:off x="5500694" y="3388042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Łącznik prosty ze strzałką 27"/>
            <p:cNvCxnSpPr/>
            <p:nvPr/>
          </p:nvCxnSpPr>
          <p:spPr>
            <a:xfrm>
              <a:off x="585788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ze strzałką 28"/>
            <p:cNvCxnSpPr/>
            <p:nvPr/>
          </p:nvCxnSpPr>
          <p:spPr>
            <a:xfrm>
              <a:off x="619983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Łącznik prosty ze strzałką 29"/>
            <p:cNvCxnSpPr/>
            <p:nvPr/>
          </p:nvCxnSpPr>
          <p:spPr>
            <a:xfrm>
              <a:off x="657226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ze strzałką 30"/>
            <p:cNvCxnSpPr/>
            <p:nvPr/>
          </p:nvCxnSpPr>
          <p:spPr>
            <a:xfrm>
              <a:off x="691421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Łącznik prosty ze strzałką 31"/>
            <p:cNvCxnSpPr/>
            <p:nvPr/>
          </p:nvCxnSpPr>
          <p:spPr>
            <a:xfrm>
              <a:off x="7260926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pole tekstowe 32"/>
          <p:cNvSpPr txBox="1"/>
          <p:nvPr/>
        </p:nvSpPr>
        <p:spPr>
          <a:xfrm>
            <a:off x="5622614" y="3199446"/>
            <a:ext cx="33575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chemeClr val="tx2">
                    <a:lumMod val="75000"/>
                  </a:schemeClr>
                </a:solidFill>
              </a:rPr>
              <a:t>Trasa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  1   2   7   6   3   5   4  </a:t>
            </a:r>
          </a:p>
          <a:p>
            <a:endParaRPr lang="pl-PL" dirty="0"/>
          </a:p>
        </p:txBody>
      </p:sp>
      <p:graphicFrame>
        <p:nvGraphicFramePr>
          <p:cNvPr id="34" name="Tabela 33"/>
          <p:cNvGraphicFramePr>
            <a:graphicFrameLocks noGrp="1"/>
          </p:cNvGraphicFramePr>
          <p:nvPr/>
        </p:nvGraphicFramePr>
        <p:xfrm>
          <a:off x="571472" y="3163266"/>
          <a:ext cx="371477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/>
                <a:gridCol w="1071571"/>
                <a:gridCol w="1357322"/>
                <a:gridCol w="571504"/>
              </a:tblGrid>
              <a:tr h="223244">
                <a:tc>
                  <a:txBody>
                    <a:bodyPr/>
                    <a:lstStyle/>
                    <a:p>
                      <a:r>
                        <a:rPr lang="pl-PL" sz="1200" b="0" dirty="0" smtClean="0"/>
                        <a:t>nr genu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/>
                        <a:t>wartość </a:t>
                      </a:r>
                      <a:r>
                        <a:rPr lang="pl-PL" sz="1200" b="0" baseline="0" dirty="0" smtClean="0"/>
                        <a:t>genu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/>
                        <a:t>lista odniesienia</a:t>
                      </a:r>
                      <a:endParaRPr lang="pl-PL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dirty="0" smtClean="0"/>
                        <a:t>trasa</a:t>
                      </a:r>
                      <a:endParaRPr lang="pl-PL" sz="1200" b="0" dirty="0"/>
                    </a:p>
                  </a:txBody>
                  <a:tcPr/>
                </a:tc>
              </a:tr>
              <a:tr h="2232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1-2-3-4-5-6-7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</a:tr>
              <a:tr h="2232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2-3-4-5-6-7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</a:tr>
              <a:tr h="2232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3-4-5-6-7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/>
                </a:tc>
              </a:tr>
              <a:tr h="2232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3-4-5-6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</a:tr>
              <a:tr h="2232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3-4-5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</a:tr>
              <a:tr h="22324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4-5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przystosowania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500035" y="1785926"/>
            <a:ext cx="8215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Kolejnym elementem algorytmu genetycznego jest ocena osobników. </a:t>
            </a:r>
          </a:p>
          <a:p>
            <a:pPr>
              <a:spcBef>
                <a:spcPts val="600"/>
              </a:spcBef>
            </a:pP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W przypadku problemu komiwojażera oceną poszczególnych osobników jest długość trasy jaką reprezentują.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Ania\Desktop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00372"/>
            <a:ext cx="3262304" cy="1673553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</p:pic>
      <p:sp>
        <p:nvSpPr>
          <p:cNvPr id="5" name="pole tekstowe 4"/>
          <p:cNvSpPr txBox="1"/>
          <p:nvPr/>
        </p:nvSpPr>
        <p:spPr>
          <a:xfrm>
            <a:off x="500034" y="4786322"/>
            <a:ext cx="33575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chemeClr val="tx2">
                    <a:lumMod val="75000"/>
                  </a:schemeClr>
                </a:solidFill>
              </a:rPr>
              <a:t>Trasa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  1   2   7   6   3   5   4  </a:t>
            </a:r>
          </a:p>
          <a:p>
            <a:endParaRPr lang="pl-PL" dirty="0"/>
          </a:p>
        </p:txBody>
      </p:sp>
      <p:grpSp>
        <p:nvGrpSpPr>
          <p:cNvPr id="6" name="Grupa 33"/>
          <p:cNvGrpSpPr/>
          <p:nvPr/>
        </p:nvGrpSpPr>
        <p:grpSpPr>
          <a:xfrm>
            <a:off x="1459208" y="5000636"/>
            <a:ext cx="1903108" cy="6350"/>
            <a:chOff x="5500694" y="3383280"/>
            <a:chExt cx="1903108" cy="6350"/>
          </a:xfrm>
        </p:grpSpPr>
        <p:cxnSp>
          <p:nvCxnSpPr>
            <p:cNvPr id="7" name="Łącznik prosty ze strzałką 6"/>
            <p:cNvCxnSpPr/>
            <p:nvPr/>
          </p:nvCxnSpPr>
          <p:spPr>
            <a:xfrm>
              <a:off x="5500694" y="3388042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/>
            <p:nvPr/>
          </p:nvCxnSpPr>
          <p:spPr>
            <a:xfrm>
              <a:off x="585788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ze strzałką 8"/>
            <p:cNvCxnSpPr/>
            <p:nvPr/>
          </p:nvCxnSpPr>
          <p:spPr>
            <a:xfrm>
              <a:off x="619983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ze strzałką 9"/>
            <p:cNvCxnSpPr/>
            <p:nvPr/>
          </p:nvCxnSpPr>
          <p:spPr>
            <a:xfrm>
              <a:off x="657226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ze strzałką 10"/>
            <p:cNvCxnSpPr/>
            <p:nvPr/>
          </p:nvCxnSpPr>
          <p:spPr>
            <a:xfrm>
              <a:off x="6914214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ze strzałką 11"/>
            <p:cNvCxnSpPr/>
            <p:nvPr/>
          </p:nvCxnSpPr>
          <p:spPr>
            <a:xfrm>
              <a:off x="7260926" y="3383280"/>
              <a:ext cx="142876" cy="1588"/>
            </a:xfrm>
            <a:prstGeom prst="straightConnector1">
              <a:avLst/>
            </a:prstGeom>
            <a:ln w="1270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pole tekstowe 12"/>
          <p:cNvSpPr txBox="1"/>
          <p:nvPr/>
        </p:nvSpPr>
        <p:spPr>
          <a:xfrm>
            <a:off x="3857620" y="3000372"/>
            <a:ext cx="28575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chemeClr val="tx2">
                    <a:lumMod val="75000"/>
                  </a:schemeClr>
                </a:solidFill>
              </a:rPr>
              <a:t>Wartość funkcji oceny:</a:t>
            </a:r>
          </a:p>
          <a:p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Miasta 1-2 -&gt; 22.4722</a:t>
            </a:r>
          </a:p>
          <a:p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Miasta 2-7 -&gt; 55.2178</a:t>
            </a:r>
          </a:p>
          <a:p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Miasta 7-6 -&gt; 34.4819</a:t>
            </a:r>
          </a:p>
          <a:p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Miasta 6-3 -&gt; 63.5689</a:t>
            </a:r>
          </a:p>
          <a:p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Miasta 3-5 -&gt; 95.0158 </a:t>
            </a:r>
          </a:p>
          <a:p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Miasta 5-4 -&gt; 43.4166</a:t>
            </a:r>
          </a:p>
          <a:p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Miasta 4-1 -&gt; 65.3682</a:t>
            </a:r>
          </a:p>
          <a:p>
            <a:pPr>
              <a:spcBef>
                <a:spcPts val="600"/>
              </a:spcBef>
            </a:pPr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	     379.5413</a:t>
            </a:r>
          </a:p>
          <a:p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l-PL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6858016" y="3000372"/>
          <a:ext cx="2000264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500066"/>
                <a:gridCol w="571504"/>
              </a:tblGrid>
              <a:tr h="27682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miasto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x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y</a:t>
                      </a:r>
                      <a:endParaRPr lang="pl-PL" sz="14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Miasto 1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15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33</a:t>
                      </a:r>
                      <a:endParaRPr lang="pl-PL" sz="14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Miasto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23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12</a:t>
                      </a:r>
                      <a:endParaRPr lang="pl-PL" sz="14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Miasto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67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7</a:t>
                      </a:r>
                      <a:endParaRPr lang="pl-PL" sz="14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Miasto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47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90</a:t>
                      </a:r>
                      <a:endParaRPr lang="pl-PL" sz="14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Miasto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79</a:t>
                      </a:r>
                      <a:endParaRPr lang="pl-PL" sz="14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Miasto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88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67</a:t>
                      </a:r>
                      <a:endParaRPr lang="pl-PL" sz="1400" dirty="0"/>
                    </a:p>
                  </a:txBody>
                  <a:tcPr/>
                </a:tc>
              </a:tr>
              <a:tr h="276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Miasto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55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57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00034" y="5572140"/>
          <a:ext cx="3181345" cy="483343"/>
        </p:xfrm>
        <a:graphic>
          <a:graphicData uri="http://schemas.openxmlformats.org/presentationml/2006/ole">
            <p:oleObj spid="_x0000_s17410" name="Equation" r:id="rId4" imgW="2006280" imgH="304560" progId="Equation.3">
              <p:embed/>
            </p:oleObj>
          </a:graphicData>
        </a:graphic>
      </p:graphicFrame>
      <p:cxnSp>
        <p:nvCxnSpPr>
          <p:cNvPr id="18" name="Łącznik prosty 17"/>
          <p:cNvCxnSpPr/>
          <p:nvPr/>
        </p:nvCxnSpPr>
        <p:spPr>
          <a:xfrm rot="10800000">
            <a:off x="3857620" y="5072074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395</TotalTime>
  <Words>1030</Words>
  <PresentationFormat>Pokaz na ekranie (4:3)</PresentationFormat>
  <Paragraphs>448</Paragraphs>
  <Slides>14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6" baseType="lpstr">
      <vt:lpstr>Miejski</vt:lpstr>
      <vt:lpstr>Equation</vt:lpstr>
      <vt:lpstr>Algorytmy Genetyczne</vt:lpstr>
      <vt:lpstr>Jaki  jest problem?</vt:lpstr>
      <vt:lpstr>Rozwiązanie nieoptymalne?</vt:lpstr>
      <vt:lpstr>Dane do zadania </vt:lpstr>
      <vt:lpstr>Fenotyp</vt:lpstr>
      <vt:lpstr>Genotyp - kodowanie permutacyjne</vt:lpstr>
      <vt:lpstr>Genotyp - kodowanie klasyczne</vt:lpstr>
      <vt:lpstr>Genotyp - kodowanie z listą odniesienia</vt:lpstr>
      <vt:lpstr>Ocena przystosowania</vt:lpstr>
      <vt:lpstr>Krzyżowanie - problemy</vt:lpstr>
      <vt:lpstr>Rozwiązanie problemu z krzyżowaniem</vt:lpstr>
      <vt:lpstr>Krzyżowanie z pożądkowaniem (OX)</vt:lpstr>
      <vt:lpstr>Mutacja</vt:lpstr>
      <vt:lpstr>Klasyczny algorytm genetyczny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Algorytmy Genetyczne</dc:title>
  <dc:creator>Ania</dc:creator>
  <cp:lastModifiedBy>AT</cp:lastModifiedBy>
  <cp:revision>50</cp:revision>
  <dcterms:created xsi:type="dcterms:W3CDTF">2008-01-09T23:19:16Z</dcterms:created>
  <dcterms:modified xsi:type="dcterms:W3CDTF">2008-01-10T10:52:25Z</dcterms:modified>
</cp:coreProperties>
</file>