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3" r:id="rId7"/>
    <p:sldId id="260" r:id="rId8"/>
    <p:sldId id="261" r:id="rId9"/>
    <p:sldId id="262" r:id="rId10"/>
    <p:sldId id="268" r:id="rId11"/>
    <p:sldId id="265" r:id="rId12"/>
    <p:sldId id="266" r:id="rId13"/>
    <p:sldId id="267" r:id="rId14"/>
    <p:sldId id="269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8" name="Symbol zastępczy numeru slajd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9" name="Symbol zastępczy stopki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owolny kształt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owolny kształt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6221E02-25CB-4963-84BC-0813985E7D90}" type="datetimeFigureOut">
              <a:rPr lang="pl-PL" smtClean="0"/>
              <a:pPr/>
              <a:t>2007-12-06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Visual </a:t>
            </a:r>
            <a:r>
              <a:rPr lang="pl-PL" dirty="0" err="1" smtClean="0"/>
              <a:t>basic</a:t>
            </a:r>
            <a:r>
              <a:rPr lang="pl-PL" dirty="0" smtClean="0"/>
              <a:t> </a:t>
            </a:r>
            <a:br>
              <a:rPr lang="pl-PL" dirty="0" smtClean="0"/>
            </a:br>
            <a:r>
              <a:rPr lang="pl-PL" dirty="0" smtClean="0"/>
              <a:t>for </a:t>
            </a:r>
            <a:r>
              <a:rPr lang="pl-PL" dirty="0" err="1" smtClean="0"/>
              <a:t>application</a:t>
            </a:r>
            <a:r>
              <a:rPr lang="pl-PL" dirty="0" smtClean="0"/>
              <a:t>  EXCEL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Przykłady prostych aplikacji</a:t>
            </a:r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202169" y="6140255"/>
            <a:ext cx="2941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Anna </a:t>
            </a:r>
            <a:r>
              <a:rPr lang="pl-PL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Tomkowska</a:t>
            </a:r>
            <a:endParaRPr lang="pl-PL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r>
              <a:rPr lang="pl-PL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Politechnika Koszalińska</a:t>
            </a:r>
            <a:endParaRPr lang="pl-PL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/>
          <p:cNvSpPr txBox="1">
            <a:spLocks/>
          </p:cNvSpPr>
          <p:nvPr/>
        </p:nvSpPr>
        <p:spPr>
          <a:xfrm>
            <a:off x="357158" y="0"/>
            <a:ext cx="8329642" cy="221457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Zad 3. </a:t>
            </a:r>
            <a:b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Prosta aplikacja </a:t>
            </a:r>
          </a:p>
          <a:p>
            <a:pPr lvl="0">
              <a:spcBef>
                <a:spcPct val="0"/>
              </a:spcBef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obliczająca wartość funkcji </a:t>
            </a:r>
          </a:p>
          <a:p>
            <a:pPr lvl="0">
              <a:spcBef>
                <a:spcPct val="0"/>
              </a:spcBef>
            </a:pPr>
            <a:r>
              <a:rPr lang="pl-PL" sz="2800" b="1" dirty="0" smtClean="0"/>
              <a:t>podanej </a:t>
            </a:r>
            <a:r>
              <a:rPr lang="pl-PL" sz="2800" b="1" dirty="0" smtClean="0"/>
              <a:t>wzorem z klamrą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428868"/>
            <a:ext cx="33337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929066"/>
            <a:ext cx="33337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714488"/>
            <a:ext cx="33337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4572032" cy="1500198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3. a)</a:t>
            </a:r>
            <a:br>
              <a:rPr lang="pl-PL" sz="2400" b="1" dirty="0" smtClean="0"/>
            </a:br>
            <a:r>
              <a:rPr lang="pl-PL" sz="2400" dirty="0" smtClean="0"/>
              <a:t>zbuduj</a:t>
            </a:r>
            <a:r>
              <a:rPr lang="pl-PL" sz="2400" b="1" dirty="0" smtClean="0"/>
              <a:t> </a:t>
            </a:r>
            <a:r>
              <a:rPr lang="pl-PL" sz="2400" dirty="0" smtClean="0"/>
              <a:t>i zaimplementuj algorytm </a:t>
            </a:r>
            <a:br>
              <a:rPr lang="pl-PL" sz="2400" dirty="0" smtClean="0"/>
            </a:br>
            <a:r>
              <a:rPr lang="pl-PL" sz="2400" dirty="0" smtClean="0"/>
              <a:t>obliczający wartość funkcji </a:t>
            </a:r>
            <a:br>
              <a:rPr lang="pl-PL" sz="2400" dirty="0" smtClean="0"/>
            </a:br>
            <a:r>
              <a:rPr lang="pl-PL" sz="2400" dirty="0" smtClean="0"/>
              <a:t>podanej wzorem </a:t>
            </a:r>
            <a:r>
              <a:rPr lang="pl-PL" sz="2400" dirty="0" smtClean="0"/>
              <a:t>z klamrą</a:t>
            </a:r>
            <a:r>
              <a:rPr lang="pl-PL" sz="2400" dirty="0" smtClean="0"/>
              <a:t>. </a:t>
            </a:r>
            <a:endParaRPr lang="pl-PL" sz="2400" dirty="0"/>
          </a:p>
        </p:txBody>
      </p:sp>
      <p:sp>
        <p:nvSpPr>
          <p:cNvPr id="6" name="pole tekstowe 5"/>
          <p:cNvSpPr txBox="1"/>
          <p:nvPr/>
        </p:nvSpPr>
        <p:spPr>
          <a:xfrm>
            <a:off x="142844" y="1928802"/>
            <a:ext cx="149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ALGORYTM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pole tekstowe 36"/>
          <p:cNvSpPr txBox="1"/>
          <p:nvPr/>
        </p:nvSpPr>
        <p:spPr>
          <a:xfrm>
            <a:off x="4007978" y="205953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KOD w VBA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pole tekstowe 37"/>
          <p:cNvSpPr txBox="1"/>
          <p:nvPr/>
        </p:nvSpPr>
        <p:spPr>
          <a:xfrm>
            <a:off x="4500562" y="2426017"/>
            <a:ext cx="4071966" cy="3293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WartFun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x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sz="16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x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&gt;-2 and x&lt;2 and x&lt;&gt;0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Then</a:t>
            </a:r>
            <a:endParaRPr lang="en-US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y=sqrt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(x^2+1)/x</a:t>
            </a:r>
          </a:p>
          <a:p>
            <a:r>
              <a:rPr lang="pl-PL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Else</a:t>
            </a:r>
            <a:r>
              <a:rPr lang="pl-PL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pl-PL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</a:t>
            </a:r>
            <a:r>
              <a:rPr lang="pl-PL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x&lt;=-2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or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x&gt;=2 </a:t>
            </a:r>
            <a:r>
              <a:rPr lang="pl-PL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Then</a:t>
            </a:r>
            <a:endParaRPr lang="pl-PL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y=sqrt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(x^2+1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pl-PL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Else</a:t>
            </a:r>
            <a:endParaRPr lang="pl-PL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y=0 </a:t>
            </a: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If</a:t>
            </a:r>
            <a:endParaRPr lang="pl-PL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WartFun=y</a:t>
            </a:r>
            <a:endParaRPr lang="pl-PL" sz="1600" dirty="0" smtClean="0">
              <a:latin typeface="Courier New" pitchFamily="49" charset="0"/>
              <a:cs typeface="Courier New" pitchFamily="49" charset="0"/>
            </a:endParaRPr>
          </a:p>
          <a:p>
            <a:endParaRPr lang="en-US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endParaRPr lang="pl-PL" sz="16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93134"/>
            <a:ext cx="3848110" cy="1635668"/>
          </a:xfrm>
          <a:prstGeom prst="rect">
            <a:avLst/>
          </a:prstGeom>
          <a:noFill/>
          <a:ln w="25400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grpSp>
        <p:nvGrpSpPr>
          <p:cNvPr id="130" name="Grupa 129"/>
          <p:cNvGrpSpPr/>
          <p:nvPr/>
        </p:nvGrpSpPr>
        <p:grpSpPr>
          <a:xfrm>
            <a:off x="428596" y="2077576"/>
            <a:ext cx="3643339" cy="4637572"/>
            <a:chOff x="357158" y="1785926"/>
            <a:chExt cx="3643339" cy="4637572"/>
          </a:xfrm>
        </p:grpSpPr>
        <p:cxnSp>
          <p:nvCxnSpPr>
            <p:cNvPr id="91" name="Kształt 90"/>
            <p:cNvCxnSpPr>
              <a:stCxn id="80" idx="3"/>
              <a:endCxn id="70" idx="0"/>
            </p:cNvCxnSpPr>
            <p:nvPr/>
          </p:nvCxnSpPr>
          <p:spPr>
            <a:xfrm>
              <a:off x="2472188" y="4225401"/>
              <a:ext cx="492457" cy="32808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Kształt 108"/>
            <p:cNvCxnSpPr>
              <a:stCxn id="70" idx="2"/>
              <a:endCxn id="110" idx="6"/>
            </p:cNvCxnSpPr>
            <p:nvPr/>
          </p:nvCxnSpPr>
          <p:spPr>
            <a:xfrm rot="5400000">
              <a:off x="2327826" y="4399535"/>
              <a:ext cx="178595" cy="1095045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Elipsa 109"/>
            <p:cNvSpPr/>
            <p:nvPr/>
          </p:nvSpPr>
          <p:spPr>
            <a:xfrm>
              <a:off x="1798162" y="5000636"/>
              <a:ext cx="71438" cy="7143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77" name="Grupa 76"/>
            <p:cNvGrpSpPr/>
            <p:nvPr/>
          </p:nvGrpSpPr>
          <p:grpSpPr>
            <a:xfrm>
              <a:off x="357158" y="1785926"/>
              <a:ext cx="3643339" cy="4637572"/>
              <a:chOff x="357158" y="2428868"/>
              <a:chExt cx="3643339" cy="4637572"/>
            </a:xfrm>
          </p:grpSpPr>
          <p:sp>
            <p:nvSpPr>
              <p:cNvPr id="70" name="Prostokąt 69"/>
              <p:cNvSpPr/>
              <p:nvPr/>
            </p:nvSpPr>
            <p:spPr>
              <a:xfrm>
                <a:off x="2285984" y="5196429"/>
                <a:ext cx="1357322" cy="30427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/>
              </a:bodyPr>
              <a:lstStyle/>
              <a:p>
                <a:pPr algn="ctr"/>
                <a:r>
                  <a:rPr lang="pl-PL" sz="1400" dirty="0" err="1" smtClean="0"/>
                  <a:t>y=sqrt</a:t>
                </a:r>
                <a:r>
                  <a:rPr lang="pl-PL" sz="1400" dirty="0" smtClean="0"/>
                  <a:t>(x^2 +1)</a:t>
                </a:r>
                <a:endParaRPr lang="pl-PL" sz="1400" dirty="0"/>
              </a:p>
            </p:txBody>
          </p:sp>
          <p:grpSp>
            <p:nvGrpSpPr>
              <p:cNvPr id="76" name="Grupa 75"/>
              <p:cNvGrpSpPr/>
              <p:nvPr/>
            </p:nvGrpSpPr>
            <p:grpSpPr>
              <a:xfrm>
                <a:off x="357158" y="2428868"/>
                <a:ext cx="3643339" cy="4637572"/>
                <a:chOff x="357158" y="2428868"/>
                <a:chExt cx="3643339" cy="4637572"/>
              </a:xfrm>
            </p:grpSpPr>
            <p:grpSp>
              <p:nvGrpSpPr>
                <p:cNvPr id="3" name="Grupa 131"/>
                <p:cNvGrpSpPr/>
                <p:nvPr/>
              </p:nvGrpSpPr>
              <p:grpSpPr>
                <a:xfrm>
                  <a:off x="714348" y="2428868"/>
                  <a:ext cx="3286149" cy="4637572"/>
                  <a:chOff x="812710" y="2717172"/>
                  <a:chExt cx="3410156" cy="4471944"/>
                </a:xfrm>
              </p:grpSpPr>
              <p:grpSp>
                <p:nvGrpSpPr>
                  <p:cNvPr id="10" name="Grupa 86"/>
                  <p:cNvGrpSpPr/>
                  <p:nvPr/>
                </p:nvGrpSpPr>
                <p:grpSpPr>
                  <a:xfrm>
                    <a:off x="967442" y="2717172"/>
                    <a:ext cx="3255424" cy="4471944"/>
                    <a:chOff x="1038880" y="2860048"/>
                    <a:chExt cx="3255424" cy="4471944"/>
                  </a:xfrm>
                </p:grpSpPr>
                <p:grpSp>
                  <p:nvGrpSpPr>
                    <p:cNvPr id="17" name="Grupa 38"/>
                    <p:cNvGrpSpPr/>
                    <p:nvPr/>
                  </p:nvGrpSpPr>
                  <p:grpSpPr>
                    <a:xfrm>
                      <a:off x="1038880" y="2860048"/>
                      <a:ext cx="3255424" cy="4471944"/>
                      <a:chOff x="906890" y="2860048"/>
                      <a:chExt cx="3255424" cy="4471944"/>
                    </a:xfrm>
                  </p:grpSpPr>
                  <p:sp>
                    <p:nvSpPr>
                      <p:cNvPr id="7" name="Elipsa 6"/>
                      <p:cNvSpPr/>
                      <p:nvPr/>
                    </p:nvSpPr>
                    <p:spPr>
                      <a:xfrm>
                        <a:off x="1734608" y="2860048"/>
                        <a:ext cx="529172" cy="354638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36000" tIns="36000" rIns="36000" bIns="36000" rtlCol="0" anchor="ctr">
                        <a:normAutofit fontScale="62500" lnSpcReduction="20000"/>
                      </a:bodyPr>
                      <a:lstStyle/>
                      <a:p>
                        <a:pPr algn="ctr"/>
                        <a:r>
                          <a:rPr lang="pl-PL" dirty="0" smtClean="0"/>
                          <a:t>start</a:t>
                        </a:r>
                        <a:endParaRPr lang="pl-PL" dirty="0"/>
                      </a:p>
                    </p:txBody>
                  </p:sp>
                  <p:sp>
                    <p:nvSpPr>
                      <p:cNvPr id="8" name="Schemat blokowy: dane 7"/>
                      <p:cNvSpPr/>
                      <p:nvPr/>
                    </p:nvSpPr>
                    <p:spPr>
                      <a:xfrm>
                        <a:off x="906890" y="3357562"/>
                        <a:ext cx="2186684" cy="285752"/>
                      </a:xfrm>
                      <a:prstGeom prst="flowChartInputOutput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36000" tIns="36000" rIns="36000" bIns="36000" rtlCol="0" anchor="ctr">
                        <a:normAutofit fontScale="92500" lnSpcReduction="20000"/>
                      </a:bodyPr>
                      <a:lstStyle/>
                      <a:p>
                        <a:pPr algn="ctr"/>
                        <a:r>
                          <a:rPr lang="pl-PL" dirty="0" smtClean="0"/>
                          <a:t>Podaj x</a:t>
                        </a:r>
                        <a:endParaRPr lang="pl-PL" dirty="0"/>
                      </a:p>
                    </p:txBody>
                  </p:sp>
                  <p:sp>
                    <p:nvSpPr>
                      <p:cNvPr id="9" name="Schemat blokowy: decyzja 8"/>
                      <p:cNvSpPr/>
                      <p:nvPr/>
                    </p:nvSpPr>
                    <p:spPr>
                      <a:xfrm>
                        <a:off x="1196961" y="3770881"/>
                        <a:ext cx="1606544" cy="811333"/>
                      </a:xfrm>
                      <a:prstGeom prst="flowChartDecision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36000" tIns="36000" rIns="36000" bIns="36000" rtlCol="0" anchor="ctr">
                        <a:normAutofit fontScale="25000" lnSpcReduction="20000"/>
                      </a:bodyPr>
                      <a:lstStyle/>
                      <a:p>
                        <a:pPr algn="ctr"/>
                        <a:r>
                          <a:rPr lang="pl-PL" sz="3500" dirty="0" smtClean="0"/>
                          <a:t>x&gt;-2 and x&lt;2 and </a:t>
                        </a:r>
                      </a:p>
                      <a:p>
                        <a:pPr algn="ctr"/>
                        <a:r>
                          <a:rPr lang="pl-PL" sz="3500" dirty="0" smtClean="0"/>
                          <a:t>x&lt;&gt;0</a:t>
                        </a:r>
                        <a:endParaRPr lang="pl-PL" sz="3500" dirty="0"/>
                      </a:p>
                    </p:txBody>
                  </p:sp>
                  <p:sp>
                    <p:nvSpPr>
                      <p:cNvPr id="11" name="Elipsa 10"/>
                      <p:cNvSpPr/>
                      <p:nvPr/>
                    </p:nvSpPr>
                    <p:spPr>
                      <a:xfrm>
                        <a:off x="1585280" y="6903364"/>
                        <a:ext cx="667204" cy="428628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36000" tIns="36000" rIns="36000" bIns="36000" rtlCol="0" anchor="ctr">
                        <a:normAutofit fontScale="55000" lnSpcReduction="20000"/>
                      </a:bodyPr>
                      <a:lstStyle/>
                      <a:p>
                        <a:pPr algn="ctr"/>
                        <a:r>
                          <a:rPr lang="pl-PL" dirty="0" smtClean="0"/>
                          <a:t>koniec</a:t>
                        </a:r>
                        <a:endParaRPr lang="pl-PL" dirty="0"/>
                      </a:p>
                    </p:txBody>
                  </p:sp>
                  <p:sp>
                    <p:nvSpPr>
                      <p:cNvPr id="12" name="Prostokąt 11"/>
                      <p:cNvSpPr/>
                      <p:nvPr/>
                    </p:nvSpPr>
                    <p:spPr>
                      <a:xfrm>
                        <a:off x="2531370" y="4495468"/>
                        <a:ext cx="1630944" cy="293406"/>
                      </a:xfrm>
                      <a:prstGeom prst="rect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36000" tIns="36000" rIns="36000" bIns="36000" rtlCol="0" anchor="ctr">
                        <a:normAutofit/>
                      </a:bodyPr>
                      <a:lstStyle/>
                      <a:p>
                        <a:pPr algn="ctr"/>
                        <a:r>
                          <a:rPr lang="pl-PL" sz="1400" dirty="0" err="1" smtClean="0"/>
                          <a:t>y=sqrt</a:t>
                        </a:r>
                        <a:r>
                          <a:rPr lang="pl-PL" sz="1400" dirty="0" smtClean="0"/>
                          <a:t>(x^2 +1)/x</a:t>
                        </a:r>
                        <a:endParaRPr lang="pl-PL" sz="1400" dirty="0"/>
                      </a:p>
                    </p:txBody>
                  </p:sp>
                  <p:cxnSp>
                    <p:nvCxnSpPr>
                      <p:cNvPr id="14" name="Łącznik prosty ze strzałką 13"/>
                      <p:cNvCxnSpPr>
                        <a:stCxn id="7" idx="4"/>
                        <a:endCxn id="8" idx="1"/>
                      </p:cNvCxnSpPr>
                      <p:nvPr/>
                    </p:nvCxnSpPr>
                    <p:spPr>
                      <a:xfrm rot="16200000" flipH="1">
                        <a:off x="1928276" y="3285605"/>
                        <a:ext cx="142876" cy="1038"/>
                      </a:xfrm>
                      <a:prstGeom prst="straightConnector1">
                        <a:avLst/>
                      </a:prstGeom>
                      <a:ln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" name="Łącznik prosty ze strzałką 14"/>
                      <p:cNvCxnSpPr>
                        <a:stCxn id="8" idx="4"/>
                        <a:endCxn id="9" idx="0"/>
                      </p:cNvCxnSpPr>
                      <p:nvPr/>
                    </p:nvCxnSpPr>
                    <p:spPr>
                      <a:xfrm rot="16200000" flipH="1">
                        <a:off x="1936449" y="3707097"/>
                        <a:ext cx="127567" cy="1"/>
                      </a:xfrm>
                      <a:prstGeom prst="straightConnector1">
                        <a:avLst/>
                      </a:prstGeom>
                      <a:ln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" name="Kształt 23"/>
                      <p:cNvCxnSpPr>
                        <a:stCxn id="9" idx="3"/>
                        <a:endCxn id="12" idx="0"/>
                      </p:cNvCxnSpPr>
                      <p:nvPr/>
                    </p:nvCxnSpPr>
                    <p:spPr>
                      <a:xfrm>
                        <a:off x="2803505" y="4176548"/>
                        <a:ext cx="543336" cy="318920"/>
                      </a:xfrm>
                      <a:prstGeom prst="bentConnector2">
                        <a:avLst/>
                      </a:prstGeom>
                      <a:ln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" name="Łącznik prosty ze strzałką 27"/>
                      <p:cNvCxnSpPr>
                        <a:stCxn id="9" idx="2"/>
                        <a:endCxn id="80" idx="0"/>
                      </p:cNvCxnSpPr>
                      <p:nvPr/>
                    </p:nvCxnSpPr>
                    <p:spPr>
                      <a:xfrm rot="5400000">
                        <a:off x="1885506" y="4694556"/>
                        <a:ext cx="227070" cy="2386"/>
                      </a:xfrm>
                      <a:prstGeom prst="straightConnector1">
                        <a:avLst/>
                      </a:prstGeom>
                      <a:ln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5" name="pole tekstowe 34"/>
                      <p:cNvSpPr txBox="1"/>
                      <p:nvPr/>
                    </p:nvSpPr>
                    <p:spPr>
                      <a:xfrm>
                        <a:off x="2855976" y="3901788"/>
                        <a:ext cx="490865" cy="26710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pl-PL" sz="1200" dirty="0" smtClean="0"/>
                          <a:t>TAK</a:t>
                        </a:r>
                        <a:endParaRPr lang="pl-PL" sz="1200" dirty="0"/>
                      </a:p>
                    </p:txBody>
                  </p:sp>
                  <p:sp>
                    <p:nvSpPr>
                      <p:cNvPr id="36" name="pole tekstowe 35"/>
                      <p:cNvSpPr txBox="1"/>
                      <p:nvPr/>
                    </p:nvSpPr>
                    <p:spPr>
                      <a:xfrm>
                        <a:off x="1554640" y="4521768"/>
                        <a:ext cx="457793" cy="26710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pl-PL" sz="1200" dirty="0" smtClean="0"/>
                          <a:t>NIE</a:t>
                        </a:r>
                        <a:endParaRPr lang="pl-PL" sz="1200" dirty="0"/>
                      </a:p>
                    </p:txBody>
                  </p:sp>
                  <p:cxnSp>
                    <p:nvCxnSpPr>
                      <p:cNvPr id="34" name="Kształt 33"/>
                      <p:cNvCxnSpPr/>
                      <p:nvPr/>
                    </p:nvCxnSpPr>
                    <p:spPr>
                      <a:xfrm rot="10800000" flipV="1">
                        <a:off x="1938299" y="4651100"/>
                        <a:ext cx="2075747" cy="1515505"/>
                      </a:xfrm>
                      <a:prstGeom prst="bentConnector3">
                        <a:avLst>
                          <a:gd name="adj1" fmla="val 477"/>
                        </a:avLst>
                      </a:prstGeom>
                      <a:ln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80" name="Schemat blokowy: decyzja 79"/>
                    <p:cNvSpPr/>
                    <p:nvPr/>
                  </p:nvSpPr>
                  <p:spPr>
                    <a:xfrm>
                      <a:off x="1551353" y="4809284"/>
                      <a:ext cx="1156970" cy="806230"/>
                    </a:xfrm>
                    <a:prstGeom prst="flowChartDecision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36000" rIns="36000" bIns="36000" rtlCol="0" anchor="ctr">
                      <a:normAutofit fontScale="25000" lnSpcReduction="20000"/>
                    </a:bodyPr>
                    <a:lstStyle/>
                    <a:p>
                      <a:pPr algn="ctr"/>
                      <a:r>
                        <a:rPr lang="pl-PL" sz="3500" dirty="0" smtClean="0"/>
                        <a:t>x&lt;=-2 </a:t>
                      </a:r>
                    </a:p>
                    <a:p>
                      <a:pPr algn="ctr"/>
                      <a:r>
                        <a:rPr lang="pl-PL" sz="3500" dirty="0" err="1" smtClean="0"/>
                        <a:t>or</a:t>
                      </a:r>
                      <a:r>
                        <a:rPr lang="pl-PL" sz="3500" dirty="0" smtClean="0"/>
                        <a:t> </a:t>
                      </a:r>
                    </a:p>
                    <a:p>
                      <a:pPr algn="ctr"/>
                      <a:r>
                        <a:rPr lang="pl-PL" sz="3500" dirty="0" smtClean="0"/>
                        <a:t>x&gt;=2</a:t>
                      </a:r>
                      <a:endParaRPr lang="pl-PL" sz="3500" dirty="0"/>
                    </a:p>
                  </p:txBody>
                </p:sp>
                <p:sp>
                  <p:nvSpPr>
                    <p:cNvPr id="85" name="Schemat blokowy: dane 84"/>
                    <p:cNvSpPr/>
                    <p:nvPr/>
                  </p:nvSpPr>
                  <p:spPr>
                    <a:xfrm>
                      <a:off x="1447570" y="6373265"/>
                      <a:ext cx="1357322" cy="357190"/>
                    </a:xfrm>
                    <a:prstGeom prst="flowChartInputOutpu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36000" rIns="36000" bIns="36000" rtlCol="0" anchor="ctr">
                      <a:normAutofit fontScale="85000" lnSpcReduction="10000"/>
                    </a:bodyPr>
                    <a:lstStyle/>
                    <a:p>
                      <a:pPr algn="ctr"/>
                      <a:r>
                        <a:rPr lang="pl-PL" dirty="0" smtClean="0"/>
                        <a:t>Zwróć y</a:t>
                      </a:r>
                      <a:endParaRPr lang="pl-PL" dirty="0"/>
                    </a:p>
                  </p:txBody>
                </p:sp>
              </p:grpSp>
              <p:sp>
                <p:nvSpPr>
                  <p:cNvPr id="123" name="pole tekstowe 122"/>
                  <p:cNvSpPr txBox="1"/>
                  <p:nvPr/>
                </p:nvSpPr>
                <p:spPr>
                  <a:xfrm>
                    <a:off x="2768262" y="4792211"/>
                    <a:ext cx="490865" cy="26710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200" dirty="0" smtClean="0"/>
                      <a:t>TAK</a:t>
                    </a:r>
                    <a:endParaRPr lang="pl-PL" sz="1200" dirty="0"/>
                  </a:p>
                </p:txBody>
              </p:sp>
              <p:sp>
                <p:nvSpPr>
                  <p:cNvPr id="124" name="pole tekstowe 123"/>
                  <p:cNvSpPr txBox="1"/>
                  <p:nvPr/>
                </p:nvSpPr>
                <p:spPr>
                  <a:xfrm>
                    <a:off x="812710" y="4792211"/>
                    <a:ext cx="457793" cy="26710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200" dirty="0" smtClean="0"/>
                      <a:t>NIE</a:t>
                    </a:r>
                    <a:endParaRPr lang="pl-PL" sz="1200" dirty="0"/>
                  </a:p>
                </p:txBody>
              </p:sp>
            </p:grpSp>
            <p:sp>
              <p:nvSpPr>
                <p:cNvPr id="73" name="Prostokąt 72"/>
                <p:cNvSpPr/>
                <p:nvPr/>
              </p:nvSpPr>
              <p:spPr>
                <a:xfrm>
                  <a:off x="357158" y="5196429"/>
                  <a:ext cx="1000132" cy="304273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36000" rIns="36000" bIns="36000" rtlCol="0" anchor="ctr">
                  <a:normAutofit/>
                </a:bodyPr>
                <a:lstStyle/>
                <a:p>
                  <a:pPr algn="ctr"/>
                  <a:r>
                    <a:rPr lang="pl-PL" sz="1400" dirty="0" smtClean="0"/>
                    <a:t>y= 0</a:t>
                  </a:r>
                  <a:endParaRPr lang="pl-PL" sz="1400" dirty="0"/>
                </a:p>
              </p:txBody>
            </p:sp>
          </p:grpSp>
        </p:grpSp>
        <p:cxnSp>
          <p:nvCxnSpPr>
            <p:cNvPr id="84" name="Kształt 83"/>
            <p:cNvCxnSpPr>
              <a:stCxn id="80" idx="1"/>
              <a:endCxn id="73" idx="0"/>
            </p:cNvCxnSpPr>
            <p:nvPr/>
          </p:nvCxnSpPr>
          <p:spPr>
            <a:xfrm rot="10800000" flipV="1">
              <a:off x="857224" y="4225401"/>
              <a:ext cx="500066" cy="32808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Kształt 88"/>
            <p:cNvCxnSpPr>
              <a:stCxn id="73" idx="2"/>
              <a:endCxn id="110" idx="2"/>
            </p:cNvCxnSpPr>
            <p:nvPr/>
          </p:nvCxnSpPr>
          <p:spPr>
            <a:xfrm rot="16200000" flipH="1">
              <a:off x="1238396" y="4476588"/>
              <a:ext cx="178595" cy="940938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Łącznik prosty ze strzałką 99"/>
            <p:cNvCxnSpPr>
              <a:stCxn id="110" idx="4"/>
            </p:cNvCxnSpPr>
            <p:nvPr/>
          </p:nvCxnSpPr>
          <p:spPr>
            <a:xfrm rot="16200000" flipH="1">
              <a:off x="1658341" y="5247614"/>
              <a:ext cx="357190" cy="611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Łącznik prosty ze strzałką 104"/>
            <p:cNvCxnSpPr/>
            <p:nvPr/>
          </p:nvCxnSpPr>
          <p:spPr>
            <a:xfrm rot="5400000">
              <a:off x="1753244" y="5879648"/>
              <a:ext cx="162305" cy="237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Elipsa 110"/>
            <p:cNvSpPr/>
            <p:nvPr/>
          </p:nvSpPr>
          <p:spPr>
            <a:xfrm>
              <a:off x="1809044" y="5185694"/>
              <a:ext cx="71438" cy="7143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29" name="Grupa 128"/>
          <p:cNvGrpSpPr/>
          <p:nvPr/>
        </p:nvGrpSpPr>
        <p:grpSpPr>
          <a:xfrm>
            <a:off x="6500826" y="4714884"/>
            <a:ext cx="2428892" cy="2000264"/>
            <a:chOff x="6357952" y="4714884"/>
            <a:chExt cx="2428892" cy="2000264"/>
          </a:xfrm>
        </p:grpSpPr>
        <p:grpSp>
          <p:nvGrpSpPr>
            <p:cNvPr id="19" name="Grupa 62"/>
            <p:cNvGrpSpPr/>
            <p:nvPr/>
          </p:nvGrpSpPr>
          <p:grpSpPr>
            <a:xfrm>
              <a:off x="6357952" y="4714884"/>
              <a:ext cx="2428892" cy="2000264"/>
              <a:chOff x="6290479" y="4929198"/>
              <a:chExt cx="2207715" cy="1714512"/>
            </a:xfrm>
          </p:grpSpPr>
          <p:sp>
            <p:nvSpPr>
              <p:cNvPr id="46" name="Prostokąt zaokrąglony 45"/>
              <p:cNvSpPr/>
              <p:nvPr/>
            </p:nvSpPr>
            <p:spPr>
              <a:xfrm>
                <a:off x="6290479" y="4929198"/>
                <a:ext cx="2207715" cy="1714512"/>
              </a:xfrm>
              <a:prstGeom prst="roundRect">
                <a:avLst>
                  <a:gd name="adj" fmla="val 9048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45" name="pole tekstowe 44"/>
              <p:cNvSpPr txBox="1"/>
              <p:nvPr/>
            </p:nvSpPr>
            <p:spPr>
              <a:xfrm>
                <a:off x="6348071" y="4983628"/>
                <a:ext cx="16529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 smtClean="0">
                    <a:solidFill>
                      <a:srgbClr val="FF0000"/>
                    </a:solidFill>
                  </a:rPr>
                  <a:t>Weryfikacja kodu</a:t>
                </a:r>
                <a:endParaRPr lang="pl-PL" sz="1400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500826" y="5072074"/>
              <a:ext cx="2105025" cy="153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357430"/>
            <a:ext cx="431958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3. </a:t>
            </a:r>
            <a:r>
              <a:rPr lang="pl-PL" sz="2400" b="1" dirty="0" smtClean="0"/>
              <a:t>b)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pl-PL" sz="2400" dirty="0" smtClean="0"/>
              <a:t>stwórz interfejs użytkownika dla zadania.</a:t>
            </a:r>
            <a:endParaRPr lang="pl-PL" sz="2400" dirty="0"/>
          </a:p>
        </p:txBody>
      </p:sp>
      <p:sp>
        <p:nvSpPr>
          <p:cNvPr id="29" name="Objaśnienie prostokątne 28"/>
          <p:cNvSpPr/>
          <p:nvPr/>
        </p:nvSpPr>
        <p:spPr>
          <a:xfrm>
            <a:off x="4071934" y="1538298"/>
            <a:ext cx="2071702" cy="642942"/>
          </a:xfrm>
          <a:prstGeom prst="wedgeRectCallout">
            <a:avLst>
              <a:gd name="adj1" fmla="val 8371"/>
              <a:gd name="adj2" fmla="val 92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Formularz</a:t>
            </a:r>
            <a:r>
              <a:rPr lang="pl-PL" b="1" dirty="0" smtClean="0"/>
              <a:t>  </a:t>
            </a:r>
            <a:r>
              <a:rPr lang="pl-PL" b="1" dirty="0" err="1" smtClean="0"/>
              <a:t>UserForm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smtClean="0"/>
              <a:t>UserForm1</a:t>
            </a:r>
            <a:endParaRPr lang="pl-PL" b="1" dirty="0"/>
          </a:p>
        </p:txBody>
      </p:sp>
      <p:sp>
        <p:nvSpPr>
          <p:cNvPr id="31" name="Objaśnienie prostokątne 30"/>
          <p:cNvSpPr/>
          <p:nvPr/>
        </p:nvSpPr>
        <p:spPr>
          <a:xfrm>
            <a:off x="2428860" y="5643578"/>
            <a:ext cx="2000264" cy="642942"/>
          </a:xfrm>
          <a:prstGeom prst="wedgeRectCallout">
            <a:avLst>
              <a:gd name="adj1" fmla="val -8496"/>
              <a:gd name="adj2" fmla="val -153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Label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</a:t>
            </a:r>
            <a:r>
              <a:rPr lang="pl-PL" b="1" dirty="0" smtClean="0"/>
              <a:t> </a:t>
            </a:r>
            <a:r>
              <a:rPr lang="pl-PL" b="1" dirty="0" err="1" smtClean="0"/>
              <a:t>LabelWynik</a:t>
            </a:r>
            <a:endParaRPr lang="pl-PL" b="1" dirty="0"/>
          </a:p>
        </p:txBody>
      </p:sp>
      <p:sp>
        <p:nvSpPr>
          <p:cNvPr id="32" name="Objaśnienie prostokątne 31"/>
          <p:cNvSpPr/>
          <p:nvPr/>
        </p:nvSpPr>
        <p:spPr>
          <a:xfrm>
            <a:off x="6500826" y="4143380"/>
            <a:ext cx="2143140" cy="642942"/>
          </a:xfrm>
          <a:prstGeom prst="wedgeRectCallout">
            <a:avLst>
              <a:gd name="adj1" fmla="val -85195"/>
              <a:gd name="adj2" fmla="val 390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CommandButton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ButtonOblicz</a:t>
            </a:r>
            <a:endParaRPr lang="pl-PL" b="1" dirty="0"/>
          </a:p>
        </p:txBody>
      </p:sp>
      <p:sp>
        <p:nvSpPr>
          <p:cNvPr id="33" name="Objaśnienie prostokątne 32"/>
          <p:cNvSpPr/>
          <p:nvPr/>
        </p:nvSpPr>
        <p:spPr>
          <a:xfrm>
            <a:off x="6500826" y="5072074"/>
            <a:ext cx="2143140" cy="642942"/>
          </a:xfrm>
          <a:prstGeom prst="wedgeRectCallout">
            <a:avLst>
              <a:gd name="adj1" fmla="val -84687"/>
              <a:gd name="adj2" fmla="val -305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CommandButton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ButtonZamknij</a:t>
            </a:r>
            <a:endParaRPr lang="pl-PL" b="1" dirty="0"/>
          </a:p>
        </p:txBody>
      </p:sp>
      <p:sp>
        <p:nvSpPr>
          <p:cNvPr id="14" name="Objaśnienie prostokątne 13"/>
          <p:cNvSpPr/>
          <p:nvPr/>
        </p:nvSpPr>
        <p:spPr>
          <a:xfrm>
            <a:off x="285720" y="3395686"/>
            <a:ext cx="1571636" cy="642942"/>
          </a:xfrm>
          <a:prstGeom prst="wedgeRectCallout">
            <a:avLst>
              <a:gd name="adj1" fmla="val 110409"/>
              <a:gd name="adj2" fmla="val 1256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TextBox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TextX</a:t>
            </a:r>
            <a:endParaRPr lang="pl-PL" b="1" dirty="0"/>
          </a:p>
        </p:txBody>
      </p:sp>
      <p:sp>
        <p:nvSpPr>
          <p:cNvPr id="17" name="Objaśnienie prostokątne 16"/>
          <p:cNvSpPr/>
          <p:nvPr/>
        </p:nvSpPr>
        <p:spPr>
          <a:xfrm>
            <a:off x="6500826" y="2714620"/>
            <a:ext cx="2143140" cy="928694"/>
          </a:xfrm>
          <a:prstGeom prst="wedgeRectCallout">
            <a:avLst>
              <a:gd name="adj1" fmla="val -85195"/>
              <a:gd name="adj2" fmla="val 390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Image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( Ustaw właściwość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 </a:t>
            </a:r>
            <a:r>
              <a:rPr lang="pl-PL" b="1" dirty="0" smtClean="0"/>
              <a:t>Picture</a:t>
            </a:r>
            <a:r>
              <a:rPr lang="pl-PL" dirty="0" smtClean="0"/>
              <a:t> pola)</a:t>
            </a:r>
            <a:endParaRPr lang="pl-P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5157787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-24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3. </a:t>
            </a:r>
            <a:r>
              <a:rPr lang="pl-PL" sz="2400" b="1" dirty="0" smtClean="0"/>
              <a:t>c)</a:t>
            </a:r>
            <a:r>
              <a:rPr lang="pl-PL" sz="2400" b="1" dirty="0" smtClean="0"/>
              <a:t> </a:t>
            </a:r>
            <a:br>
              <a:rPr lang="pl-PL" sz="2400" b="1" dirty="0" smtClean="0"/>
            </a:br>
            <a:r>
              <a:rPr lang="pl-PL" sz="2400" dirty="0" smtClean="0"/>
              <a:t>podepnij napisany wcześniej  kod pod utworzony interfejs. </a:t>
            </a:r>
            <a:endParaRPr lang="pl-PL" sz="2400" dirty="0"/>
          </a:p>
        </p:txBody>
      </p:sp>
      <p:sp>
        <p:nvSpPr>
          <p:cNvPr id="18" name="Dowolny kształt 17"/>
          <p:cNvSpPr/>
          <p:nvPr/>
        </p:nvSpPr>
        <p:spPr>
          <a:xfrm>
            <a:off x="1253195" y="1240955"/>
            <a:ext cx="1589314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571744"/>
            <a:ext cx="4814887" cy="41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Dowolny kształt 18"/>
          <p:cNvSpPr/>
          <p:nvPr/>
        </p:nvSpPr>
        <p:spPr>
          <a:xfrm>
            <a:off x="5214942" y="2643182"/>
            <a:ext cx="1428760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/>
          <p:cNvSpPr txBox="1">
            <a:spLocks/>
          </p:cNvSpPr>
          <p:nvPr/>
        </p:nvSpPr>
        <p:spPr>
          <a:xfrm>
            <a:off x="357158" y="0"/>
            <a:ext cx="8329642" cy="221457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Zad 4. </a:t>
            </a:r>
            <a:b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Prosta aplikacja </a:t>
            </a:r>
          </a:p>
          <a:p>
            <a:pPr lvl="0">
              <a:spcBef>
                <a:spcPct val="0"/>
              </a:spcBef>
            </a:pPr>
            <a:r>
              <a:rPr lang="pl-PL" sz="2800" b="1" dirty="0" smtClean="0">
                <a:latin typeface="+mj-lt"/>
                <a:ea typeface="+mj-ea"/>
                <a:cs typeface="+mj-cs"/>
              </a:rPr>
              <a:t>określająca porę dnia na podstawie </a:t>
            </a:r>
          </a:p>
          <a:p>
            <a:pPr lvl="0">
              <a:spcBef>
                <a:spcPct val="0"/>
              </a:spcBef>
            </a:pPr>
            <a:r>
              <a:rPr lang="pl-PL" sz="2800" b="1" dirty="0" smtClean="0">
                <a:latin typeface="+mj-lt"/>
                <a:ea typeface="+mj-ea"/>
                <a:cs typeface="+mj-cs"/>
              </a:rPr>
              <a:t>czasu systemowego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28866"/>
            <a:ext cx="320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857364"/>
            <a:ext cx="320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686188"/>
            <a:ext cx="320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5043510"/>
            <a:ext cx="320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3186122"/>
            <a:ext cx="320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43566" y="4543444"/>
            <a:ext cx="320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1214446"/>
          </a:xfrm>
        </p:spPr>
        <p:txBody>
          <a:bodyPr>
            <a:noAutofit/>
          </a:bodyPr>
          <a:lstStyle/>
          <a:p>
            <a:pPr lvl="0"/>
            <a:r>
              <a:rPr lang="pl-PL" sz="2400" b="1" dirty="0" smtClean="0"/>
              <a:t>Zad 4. a)</a:t>
            </a:r>
            <a:br>
              <a:rPr lang="pl-PL" sz="2400" b="1" dirty="0" smtClean="0"/>
            </a:br>
            <a:r>
              <a:rPr lang="pl-PL" sz="2400" dirty="0" smtClean="0"/>
              <a:t>zbuduj</a:t>
            </a:r>
            <a:r>
              <a:rPr lang="pl-PL" sz="2400" b="1" dirty="0" smtClean="0"/>
              <a:t> </a:t>
            </a:r>
            <a:r>
              <a:rPr lang="pl-PL" sz="2400" dirty="0" smtClean="0"/>
              <a:t>i zaimplementuj algorytm rozpoznający </a:t>
            </a:r>
            <a:r>
              <a:rPr lang="pl-PL" sz="2400" dirty="0" smtClean="0"/>
              <a:t>porę dnia 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smtClean="0"/>
              <a:t>na </a:t>
            </a:r>
            <a:r>
              <a:rPr lang="pl-PL" sz="2400" dirty="0" smtClean="0"/>
              <a:t>podstawie </a:t>
            </a:r>
            <a:r>
              <a:rPr lang="pl-PL" sz="2400" dirty="0" smtClean="0"/>
              <a:t>czasu </a:t>
            </a:r>
            <a:r>
              <a:rPr lang="pl-PL" sz="2400" dirty="0" smtClean="0"/>
              <a:t>systemowego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endParaRPr lang="pl-PL" sz="2400" dirty="0"/>
          </a:p>
        </p:txBody>
      </p:sp>
      <p:sp>
        <p:nvSpPr>
          <p:cNvPr id="6" name="pole tekstowe 5"/>
          <p:cNvSpPr txBox="1"/>
          <p:nvPr/>
        </p:nvSpPr>
        <p:spPr>
          <a:xfrm>
            <a:off x="500034" y="1571612"/>
            <a:ext cx="149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ALGORYTM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36" name="Grupa 135"/>
          <p:cNvGrpSpPr/>
          <p:nvPr/>
        </p:nvGrpSpPr>
        <p:grpSpPr>
          <a:xfrm>
            <a:off x="785786" y="1643050"/>
            <a:ext cx="7297827" cy="4945097"/>
            <a:chOff x="357158" y="1785926"/>
            <a:chExt cx="7297827" cy="4945097"/>
          </a:xfrm>
        </p:grpSpPr>
        <p:grpSp>
          <p:nvGrpSpPr>
            <p:cNvPr id="101" name="Grupa 100"/>
            <p:cNvGrpSpPr/>
            <p:nvPr/>
          </p:nvGrpSpPr>
          <p:grpSpPr>
            <a:xfrm>
              <a:off x="357158" y="1785926"/>
              <a:ext cx="7297827" cy="4945097"/>
              <a:chOff x="214282" y="1500174"/>
              <a:chExt cx="7297827" cy="4945097"/>
            </a:xfrm>
          </p:grpSpPr>
          <p:grpSp>
            <p:nvGrpSpPr>
              <p:cNvPr id="10" name="Grupa 131"/>
              <p:cNvGrpSpPr/>
              <p:nvPr/>
            </p:nvGrpSpPr>
            <p:grpSpPr>
              <a:xfrm>
                <a:off x="428596" y="1500174"/>
                <a:ext cx="4470851" cy="4945097"/>
                <a:chOff x="-1485438" y="2717172"/>
                <a:chExt cx="4639564" cy="4768487"/>
              </a:xfrm>
            </p:grpSpPr>
            <p:grpSp>
              <p:nvGrpSpPr>
                <p:cNvPr id="16" name="Grupa 38"/>
                <p:cNvGrpSpPr/>
                <p:nvPr/>
              </p:nvGrpSpPr>
              <p:grpSpPr>
                <a:xfrm>
                  <a:off x="967442" y="2717172"/>
                  <a:ext cx="2186684" cy="4768487"/>
                  <a:chOff x="906890" y="2860048"/>
                  <a:chExt cx="2186684" cy="4768487"/>
                </a:xfrm>
              </p:grpSpPr>
              <p:sp>
                <p:nvSpPr>
                  <p:cNvPr id="7" name="Elipsa 6"/>
                  <p:cNvSpPr/>
                  <p:nvPr/>
                </p:nvSpPr>
                <p:spPr>
                  <a:xfrm>
                    <a:off x="1734608" y="2860048"/>
                    <a:ext cx="529172" cy="354638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rtlCol="0" anchor="ctr">
                    <a:normAutofit fontScale="62500" lnSpcReduction="20000"/>
                  </a:bodyPr>
                  <a:lstStyle/>
                  <a:p>
                    <a:pPr algn="ctr"/>
                    <a:r>
                      <a:rPr lang="pl-PL" dirty="0" smtClean="0"/>
                      <a:t>start</a:t>
                    </a:r>
                    <a:endParaRPr lang="pl-PL" dirty="0"/>
                  </a:p>
                </p:txBody>
              </p:sp>
              <p:sp>
                <p:nvSpPr>
                  <p:cNvPr id="8" name="Schemat blokowy: dane 7"/>
                  <p:cNvSpPr/>
                  <p:nvPr/>
                </p:nvSpPr>
                <p:spPr>
                  <a:xfrm>
                    <a:off x="906890" y="3357562"/>
                    <a:ext cx="2186684" cy="260239"/>
                  </a:xfrm>
                  <a:prstGeom prst="flowChartInputOutpu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rtlCol="0" anchor="ctr">
                    <a:normAutofit fontScale="85000" lnSpcReduction="20000"/>
                  </a:bodyPr>
                  <a:lstStyle/>
                  <a:p>
                    <a:pPr algn="ctr"/>
                    <a:r>
                      <a:rPr lang="pl-PL" dirty="0" smtClean="0"/>
                      <a:t>Podaj czas</a:t>
                    </a:r>
                    <a:endParaRPr lang="pl-PL" dirty="0"/>
                  </a:p>
                </p:txBody>
              </p:sp>
              <p:sp>
                <p:nvSpPr>
                  <p:cNvPr id="9" name="Schemat blokowy: decyzja 8"/>
                  <p:cNvSpPr/>
                  <p:nvPr/>
                </p:nvSpPr>
                <p:spPr>
                  <a:xfrm>
                    <a:off x="1196961" y="3770881"/>
                    <a:ext cx="1606544" cy="535786"/>
                  </a:xfrm>
                  <a:prstGeom prst="flowChartDecision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rtlCol="0" anchor="ctr">
                    <a:normAutofit fontScale="40000" lnSpcReduction="20000"/>
                  </a:bodyPr>
                  <a:lstStyle/>
                  <a:p>
                    <a:pPr algn="ctr"/>
                    <a:r>
                      <a:rPr lang="pl-PL" sz="3500" dirty="0" smtClean="0"/>
                      <a:t>Czas?</a:t>
                    </a:r>
                    <a:endParaRPr lang="pl-PL" sz="3500" dirty="0"/>
                  </a:p>
                </p:txBody>
              </p:sp>
              <p:sp>
                <p:nvSpPr>
                  <p:cNvPr id="11" name="Elipsa 10"/>
                  <p:cNvSpPr/>
                  <p:nvPr/>
                </p:nvSpPr>
                <p:spPr>
                  <a:xfrm>
                    <a:off x="1641763" y="7199907"/>
                    <a:ext cx="667204" cy="428628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rtlCol="0" anchor="ctr">
                    <a:normAutofit fontScale="55000" lnSpcReduction="20000"/>
                  </a:bodyPr>
                  <a:lstStyle/>
                  <a:p>
                    <a:pPr algn="ctr"/>
                    <a:r>
                      <a:rPr lang="pl-PL" dirty="0" smtClean="0"/>
                      <a:t>koniec</a:t>
                    </a:r>
                    <a:endParaRPr lang="pl-PL" dirty="0"/>
                  </a:p>
                </p:txBody>
              </p:sp>
              <p:cxnSp>
                <p:nvCxnSpPr>
                  <p:cNvPr id="14" name="Łącznik prosty ze strzałką 13"/>
                  <p:cNvCxnSpPr>
                    <a:stCxn id="7" idx="4"/>
                    <a:endCxn id="8" idx="1"/>
                  </p:cNvCxnSpPr>
                  <p:nvPr/>
                </p:nvCxnSpPr>
                <p:spPr>
                  <a:xfrm rot="16200000" flipH="1">
                    <a:off x="1928276" y="3285605"/>
                    <a:ext cx="142875" cy="1038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Łącznik prosty ze strzałką 14"/>
                  <p:cNvCxnSpPr>
                    <a:stCxn id="8" idx="4"/>
                    <a:endCxn id="9" idx="0"/>
                  </p:cNvCxnSpPr>
                  <p:nvPr/>
                </p:nvCxnSpPr>
                <p:spPr>
                  <a:xfrm rot="16200000" flipH="1">
                    <a:off x="1923692" y="3694339"/>
                    <a:ext cx="153081" cy="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4" name="pole tekstowe 123"/>
                <p:cNvSpPr txBox="1"/>
                <p:nvPr/>
              </p:nvSpPr>
              <p:spPr>
                <a:xfrm>
                  <a:off x="-1485438" y="4163791"/>
                  <a:ext cx="767204" cy="26710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200" dirty="0" smtClean="0"/>
                    <a:t>0 – 5:59</a:t>
                  </a:r>
                  <a:endParaRPr lang="pl-PL" sz="1200" dirty="0"/>
                </a:p>
              </p:txBody>
            </p:sp>
          </p:grpSp>
          <p:sp>
            <p:nvSpPr>
              <p:cNvPr id="50" name="pole tekstowe 49"/>
              <p:cNvSpPr txBox="1"/>
              <p:nvPr/>
            </p:nvSpPr>
            <p:spPr>
              <a:xfrm>
                <a:off x="1428728" y="3000372"/>
                <a:ext cx="73930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200" dirty="0" smtClean="0"/>
                  <a:t>6 – 9:59</a:t>
                </a:r>
                <a:endParaRPr lang="pl-PL" sz="1200" dirty="0"/>
              </a:p>
            </p:txBody>
          </p:sp>
          <p:sp>
            <p:nvSpPr>
              <p:cNvPr id="51" name="pole tekstowe 50"/>
              <p:cNvSpPr txBox="1"/>
              <p:nvPr/>
            </p:nvSpPr>
            <p:spPr>
              <a:xfrm>
                <a:off x="2285984" y="3000372"/>
                <a:ext cx="8978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200" dirty="0" smtClean="0"/>
                  <a:t>10 – 11:59</a:t>
                </a:r>
                <a:endParaRPr lang="pl-PL" sz="1200" dirty="0"/>
              </a:p>
            </p:txBody>
          </p:sp>
          <p:sp>
            <p:nvSpPr>
              <p:cNvPr id="52" name="pole tekstowe 51"/>
              <p:cNvSpPr txBox="1"/>
              <p:nvPr/>
            </p:nvSpPr>
            <p:spPr>
              <a:xfrm>
                <a:off x="3431598" y="3000372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200" dirty="0" smtClean="0"/>
                  <a:t>12</a:t>
                </a:r>
                <a:endParaRPr lang="pl-PL" sz="1200" dirty="0"/>
              </a:p>
            </p:txBody>
          </p:sp>
          <p:sp>
            <p:nvSpPr>
              <p:cNvPr id="53" name="pole tekstowe 52"/>
              <p:cNvSpPr txBox="1"/>
              <p:nvPr/>
            </p:nvSpPr>
            <p:spPr>
              <a:xfrm>
                <a:off x="4071934" y="3000372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200" dirty="0" smtClean="0"/>
                  <a:t>12:01 – 17:59</a:t>
                </a:r>
                <a:endParaRPr lang="pl-PL" sz="1200" dirty="0"/>
              </a:p>
            </p:txBody>
          </p:sp>
          <p:sp>
            <p:nvSpPr>
              <p:cNvPr id="54" name="pole tekstowe 53"/>
              <p:cNvSpPr txBox="1"/>
              <p:nvPr/>
            </p:nvSpPr>
            <p:spPr>
              <a:xfrm>
                <a:off x="5357818" y="3000372"/>
                <a:ext cx="9092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200" dirty="0" smtClean="0"/>
                  <a:t>18 – 21:59</a:t>
                </a:r>
                <a:endParaRPr lang="pl-PL" sz="1200" dirty="0"/>
              </a:p>
            </p:txBody>
          </p:sp>
          <p:sp>
            <p:nvSpPr>
              <p:cNvPr id="55" name="pole tekstowe 54"/>
              <p:cNvSpPr txBox="1"/>
              <p:nvPr/>
            </p:nvSpPr>
            <p:spPr>
              <a:xfrm>
                <a:off x="6357950" y="3000372"/>
                <a:ext cx="9092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200" dirty="0" smtClean="0"/>
                  <a:t>22 – 23:59</a:t>
                </a:r>
                <a:endParaRPr lang="pl-PL" sz="1200" dirty="0"/>
              </a:p>
            </p:txBody>
          </p:sp>
          <p:cxnSp>
            <p:nvCxnSpPr>
              <p:cNvPr id="65" name="Łącznik prosty 64"/>
              <p:cNvCxnSpPr/>
              <p:nvPr/>
            </p:nvCxnSpPr>
            <p:spPr>
              <a:xfrm>
                <a:off x="428596" y="3286124"/>
                <a:ext cx="685804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Schemat blokowy: dane 67"/>
              <p:cNvSpPr/>
              <p:nvPr/>
            </p:nvSpPr>
            <p:spPr>
              <a:xfrm>
                <a:off x="214282" y="3643314"/>
                <a:ext cx="1428760" cy="500066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625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</a:p>
              <a:p>
                <a:pPr algn="ctr"/>
                <a:r>
                  <a:rPr lang="pl-PL" dirty="0" smtClean="0"/>
                  <a:t>„po północy”</a:t>
                </a:r>
                <a:endParaRPr lang="pl-PL" dirty="0"/>
              </a:p>
            </p:txBody>
          </p:sp>
          <p:sp>
            <p:nvSpPr>
              <p:cNvPr id="69" name="Schemat blokowy: dane 68"/>
              <p:cNvSpPr/>
              <p:nvPr/>
            </p:nvSpPr>
            <p:spPr>
              <a:xfrm>
                <a:off x="984417" y="4357694"/>
                <a:ext cx="1357322" cy="500066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925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</a:p>
              <a:p>
                <a:pPr algn="ctr"/>
                <a:r>
                  <a:rPr lang="pl-PL" dirty="0" smtClean="0"/>
                  <a:t>„ranek”</a:t>
                </a:r>
                <a:endParaRPr lang="pl-PL" dirty="0"/>
              </a:p>
            </p:txBody>
          </p:sp>
          <p:sp>
            <p:nvSpPr>
              <p:cNvPr id="71" name="Schemat blokowy: dane 70"/>
              <p:cNvSpPr/>
              <p:nvPr/>
            </p:nvSpPr>
            <p:spPr>
              <a:xfrm>
                <a:off x="2011383" y="3643314"/>
                <a:ext cx="1428760" cy="500066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625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</a:p>
              <a:p>
                <a:pPr algn="ctr"/>
                <a:r>
                  <a:rPr lang="pl-PL" dirty="0" smtClean="0"/>
                  <a:t>„przed </a:t>
                </a:r>
                <a:r>
                  <a:rPr lang="pl-PL" dirty="0" err="1" smtClean="0"/>
                  <a:t>poludniem</a:t>
                </a:r>
                <a:r>
                  <a:rPr lang="pl-PL" dirty="0" smtClean="0"/>
                  <a:t>”</a:t>
                </a:r>
                <a:endParaRPr lang="pl-PL" dirty="0"/>
              </a:p>
            </p:txBody>
          </p:sp>
          <p:sp>
            <p:nvSpPr>
              <p:cNvPr id="72" name="Schemat blokowy: dane 71"/>
              <p:cNvSpPr/>
              <p:nvPr/>
            </p:nvSpPr>
            <p:spPr>
              <a:xfrm>
                <a:off x="2786050" y="4214818"/>
                <a:ext cx="1428760" cy="500066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700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</a:p>
              <a:p>
                <a:pPr algn="ctr"/>
                <a:r>
                  <a:rPr lang="pl-PL" dirty="0" smtClean="0"/>
                  <a:t>„południe”</a:t>
                </a:r>
                <a:endParaRPr lang="pl-PL" dirty="0"/>
              </a:p>
            </p:txBody>
          </p:sp>
          <p:sp>
            <p:nvSpPr>
              <p:cNvPr id="74" name="Schemat blokowy: dane 73"/>
              <p:cNvSpPr/>
              <p:nvPr/>
            </p:nvSpPr>
            <p:spPr>
              <a:xfrm>
                <a:off x="3929058" y="3571876"/>
                <a:ext cx="1428760" cy="500066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625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</a:p>
              <a:p>
                <a:pPr algn="ctr"/>
                <a:r>
                  <a:rPr lang="pl-PL" dirty="0" smtClean="0"/>
                  <a:t>„po </a:t>
                </a:r>
                <a:r>
                  <a:rPr lang="pl-PL" dirty="0" err="1" smtClean="0"/>
                  <a:t>poludniu</a:t>
                </a:r>
                <a:r>
                  <a:rPr lang="pl-PL" dirty="0" smtClean="0"/>
                  <a:t>”</a:t>
                </a:r>
                <a:endParaRPr lang="pl-PL" dirty="0"/>
              </a:p>
            </p:txBody>
          </p:sp>
          <p:sp>
            <p:nvSpPr>
              <p:cNvPr id="75" name="Schemat blokowy: dane 74"/>
              <p:cNvSpPr/>
              <p:nvPr/>
            </p:nvSpPr>
            <p:spPr>
              <a:xfrm>
                <a:off x="5072066" y="4214818"/>
                <a:ext cx="1428760" cy="500066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85000" lnSpcReduction="10000"/>
              </a:bodyPr>
              <a:lstStyle/>
              <a:p>
                <a:pPr algn="ctr"/>
                <a:r>
                  <a:rPr lang="pl-PL" dirty="0" smtClean="0"/>
                  <a:t>Zwróć </a:t>
                </a:r>
              </a:p>
              <a:p>
                <a:pPr algn="ctr"/>
                <a:r>
                  <a:rPr lang="pl-PL" dirty="0" smtClean="0"/>
                  <a:t>„wieczór”</a:t>
                </a:r>
                <a:endParaRPr lang="pl-PL" dirty="0"/>
              </a:p>
            </p:txBody>
          </p:sp>
          <p:sp>
            <p:nvSpPr>
              <p:cNvPr id="76" name="Schemat blokowy: dane 75"/>
              <p:cNvSpPr/>
              <p:nvPr/>
            </p:nvSpPr>
            <p:spPr>
              <a:xfrm>
                <a:off x="6083349" y="3571876"/>
                <a:ext cx="1428760" cy="500066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625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</a:p>
              <a:p>
                <a:pPr algn="ctr"/>
                <a:r>
                  <a:rPr lang="pl-PL" dirty="0" smtClean="0"/>
                  <a:t>„przed </a:t>
                </a:r>
                <a:r>
                  <a:rPr lang="pl-PL" dirty="0" err="1" smtClean="0"/>
                  <a:t>połnocą</a:t>
                </a:r>
                <a:r>
                  <a:rPr lang="pl-PL" dirty="0" smtClean="0"/>
                  <a:t>”</a:t>
                </a:r>
                <a:endParaRPr lang="pl-PL" dirty="0"/>
              </a:p>
            </p:txBody>
          </p:sp>
          <p:cxnSp>
            <p:nvCxnSpPr>
              <p:cNvPr id="78" name="Łącznik prosty 77"/>
              <p:cNvCxnSpPr>
                <a:stCxn id="9" idx="2"/>
              </p:cNvCxnSpPr>
              <p:nvPr/>
            </p:nvCxnSpPr>
            <p:spPr>
              <a:xfrm rot="16200000" flipH="1">
                <a:off x="3708866" y="3137370"/>
                <a:ext cx="285752" cy="1175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Łącznik prosty ze strzałką 82"/>
              <p:cNvCxnSpPr>
                <a:endCxn id="68" idx="1"/>
              </p:cNvCxnSpPr>
              <p:nvPr/>
            </p:nvCxnSpPr>
            <p:spPr>
              <a:xfrm rot="5400000">
                <a:off x="750067" y="3464719"/>
                <a:ext cx="35719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Łącznik prosty ze strzałką 86"/>
              <p:cNvCxnSpPr>
                <a:stCxn id="50" idx="2"/>
                <a:endCxn id="69" idx="0"/>
              </p:cNvCxnSpPr>
              <p:nvPr/>
            </p:nvCxnSpPr>
            <p:spPr>
              <a:xfrm rot="16200000" flipH="1">
                <a:off x="1258434" y="3817317"/>
                <a:ext cx="1080323" cy="42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Łącznik prosty ze strzałką 89"/>
              <p:cNvCxnSpPr>
                <a:stCxn id="51" idx="2"/>
                <a:endCxn id="71" idx="1"/>
              </p:cNvCxnSpPr>
              <p:nvPr/>
            </p:nvCxnSpPr>
            <p:spPr>
              <a:xfrm rot="5400000">
                <a:off x="2547355" y="3455779"/>
                <a:ext cx="365943" cy="912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Łącznik prosty ze strzałką 92"/>
              <p:cNvCxnSpPr>
                <a:stCxn id="52" idx="2"/>
                <a:endCxn id="72" idx="0"/>
              </p:cNvCxnSpPr>
              <p:nvPr/>
            </p:nvCxnSpPr>
            <p:spPr>
              <a:xfrm rot="16200000" flipH="1">
                <a:off x="3157375" y="3728886"/>
                <a:ext cx="937447" cy="344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Łącznik prosty ze strzałką 94"/>
              <p:cNvCxnSpPr>
                <a:stCxn id="53" idx="2"/>
                <a:endCxn id="74" idx="1"/>
              </p:cNvCxnSpPr>
              <p:nvPr/>
            </p:nvCxnSpPr>
            <p:spPr>
              <a:xfrm rot="16200000" flipH="1">
                <a:off x="4491040" y="3419477"/>
                <a:ext cx="294505" cy="1029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Łącznik prosty ze strzałką 96"/>
              <p:cNvCxnSpPr>
                <a:stCxn id="54" idx="2"/>
                <a:endCxn id="75" idx="1"/>
              </p:cNvCxnSpPr>
              <p:nvPr/>
            </p:nvCxnSpPr>
            <p:spPr>
              <a:xfrm rot="5400000">
                <a:off x="5330715" y="3733102"/>
                <a:ext cx="937447" cy="2598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Łącznik prosty ze strzałką 98"/>
              <p:cNvCxnSpPr>
                <a:stCxn id="55" idx="2"/>
                <a:endCxn id="76" idx="1"/>
              </p:cNvCxnSpPr>
              <p:nvPr/>
            </p:nvCxnSpPr>
            <p:spPr>
              <a:xfrm rot="5400000">
                <a:off x="6657894" y="3417207"/>
                <a:ext cx="294505" cy="1483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3" name="Łącznik łamany 102"/>
            <p:cNvCxnSpPr>
              <a:stCxn id="68" idx="4"/>
              <a:endCxn id="11" idx="0"/>
            </p:cNvCxnSpPr>
            <p:nvPr/>
          </p:nvCxnSpPr>
          <p:spPr>
            <a:xfrm rot="16200000" flipH="1">
              <a:off x="1589463" y="3911206"/>
              <a:ext cx="1857388" cy="2893239"/>
            </a:xfrm>
            <a:prstGeom prst="bentConnector3">
              <a:avLst>
                <a:gd name="adj1" fmla="val 8782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Łącznik łamany 111"/>
            <p:cNvCxnSpPr>
              <a:stCxn id="69" idx="4"/>
              <a:endCxn id="11" idx="0"/>
            </p:cNvCxnSpPr>
            <p:nvPr/>
          </p:nvCxnSpPr>
          <p:spPr>
            <a:xfrm rot="16200000" flipH="1">
              <a:off x="2313861" y="4635604"/>
              <a:ext cx="1143008" cy="2158823"/>
            </a:xfrm>
            <a:prstGeom prst="bentConnector3">
              <a:avLst>
                <a:gd name="adj1" fmla="val 55854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Łącznik łamany 118"/>
            <p:cNvCxnSpPr>
              <a:stCxn id="71" idx="3"/>
              <a:endCxn id="11" idx="0"/>
            </p:cNvCxnSpPr>
            <p:nvPr/>
          </p:nvCxnSpPr>
          <p:spPr>
            <a:xfrm rot="16200000" flipH="1">
              <a:off x="2416576" y="4738319"/>
              <a:ext cx="1857388" cy="1239014"/>
            </a:xfrm>
            <a:prstGeom prst="bentConnector3">
              <a:avLst>
                <a:gd name="adj1" fmla="val 60206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Łącznik łamany 121"/>
            <p:cNvCxnSpPr>
              <a:stCxn id="72" idx="3"/>
              <a:endCxn id="11" idx="0"/>
            </p:cNvCxnSpPr>
            <p:nvPr/>
          </p:nvCxnSpPr>
          <p:spPr>
            <a:xfrm rot="16200000" flipH="1">
              <a:off x="3089661" y="5411404"/>
              <a:ext cx="1285884" cy="464347"/>
            </a:xfrm>
            <a:prstGeom prst="bentConnector3">
              <a:avLst>
                <a:gd name="adj1" fmla="val 2138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Łącznik łamany 126"/>
            <p:cNvCxnSpPr>
              <a:stCxn id="74" idx="3"/>
              <a:endCxn id="11" idx="0"/>
            </p:cNvCxnSpPr>
            <p:nvPr/>
          </p:nvCxnSpPr>
          <p:spPr>
            <a:xfrm rot="5400000">
              <a:off x="3339695" y="4982777"/>
              <a:ext cx="1928826" cy="678661"/>
            </a:xfrm>
            <a:prstGeom prst="bentConnector3">
              <a:avLst>
                <a:gd name="adj1" fmla="val 54047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Łącznik łamany 128"/>
            <p:cNvCxnSpPr>
              <a:stCxn id="75" idx="3"/>
              <a:endCxn id="11" idx="0"/>
            </p:cNvCxnSpPr>
            <p:nvPr/>
          </p:nvCxnSpPr>
          <p:spPr>
            <a:xfrm rot="5400000">
              <a:off x="4232670" y="4732744"/>
              <a:ext cx="1285884" cy="1821669"/>
            </a:xfrm>
            <a:prstGeom prst="bentConnector3">
              <a:avLst>
                <a:gd name="adj1" fmla="val 5346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Łącznik łamany 133"/>
            <p:cNvCxnSpPr>
              <a:stCxn id="76" idx="4"/>
              <a:endCxn id="11" idx="0"/>
            </p:cNvCxnSpPr>
            <p:nvPr/>
          </p:nvCxnSpPr>
          <p:spPr>
            <a:xfrm rot="5400000">
              <a:off x="4488278" y="3834193"/>
              <a:ext cx="1928826" cy="2975828"/>
            </a:xfrm>
            <a:prstGeom prst="bentConnector3">
              <a:avLst>
                <a:gd name="adj1" fmla="val 8121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1214446"/>
          </a:xfrm>
        </p:spPr>
        <p:txBody>
          <a:bodyPr>
            <a:noAutofit/>
          </a:bodyPr>
          <a:lstStyle/>
          <a:p>
            <a:pPr lvl="0"/>
            <a:r>
              <a:rPr lang="pl-PL" sz="2400" b="1" dirty="0" smtClean="0"/>
              <a:t>Zad 4. a) c.d.</a:t>
            </a:r>
            <a:br>
              <a:rPr lang="pl-PL" sz="2400" b="1" dirty="0" smtClean="0"/>
            </a:br>
            <a:r>
              <a:rPr lang="pl-PL" sz="2400" dirty="0" smtClean="0"/>
              <a:t>zbuduj</a:t>
            </a:r>
            <a:r>
              <a:rPr lang="pl-PL" sz="2400" b="1" dirty="0" smtClean="0"/>
              <a:t> </a:t>
            </a:r>
            <a:r>
              <a:rPr lang="pl-PL" sz="2400" dirty="0" smtClean="0"/>
              <a:t>i zaimplementuj algorytm rozpoznający </a:t>
            </a:r>
            <a:r>
              <a:rPr lang="pl-PL" sz="2400" dirty="0" smtClean="0"/>
              <a:t>porę dnia 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smtClean="0"/>
              <a:t>na </a:t>
            </a:r>
            <a:r>
              <a:rPr lang="pl-PL" sz="2400" dirty="0" smtClean="0"/>
              <a:t>podstawie </a:t>
            </a:r>
            <a:r>
              <a:rPr lang="pl-PL" sz="2400" dirty="0" smtClean="0"/>
              <a:t>czasu </a:t>
            </a:r>
            <a:r>
              <a:rPr lang="pl-PL" sz="2400" dirty="0" smtClean="0"/>
              <a:t>systemowego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endParaRPr lang="pl-PL" sz="2400" dirty="0"/>
          </a:p>
        </p:txBody>
      </p:sp>
      <p:sp>
        <p:nvSpPr>
          <p:cNvPr id="37" name="pole tekstowe 36"/>
          <p:cNvSpPr txBox="1"/>
          <p:nvPr/>
        </p:nvSpPr>
        <p:spPr>
          <a:xfrm>
            <a:off x="5643570" y="142873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KOD w VBA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pole tekstowe 37"/>
          <p:cNvSpPr txBox="1"/>
          <p:nvPr/>
        </p:nvSpPr>
        <p:spPr>
          <a:xfrm>
            <a:off x="214282" y="1428736"/>
            <a:ext cx="5357850" cy="50475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PoraDnia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()</a:t>
            </a: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Dim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As String</a:t>
            </a:r>
          </a:p>
          <a:p>
            <a:endParaRPr lang="en-US" sz="14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 Case 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Time</a:t>
            </a:r>
          </a:p>
          <a:p>
            <a:endParaRPr lang="en-US" sz="14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Case </a:t>
            </a:r>
            <a:r>
              <a:rPr lang="pl-PL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Is</a:t>
            </a:r>
            <a:r>
              <a:rPr lang="pl-PL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&lt; 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0.25</a:t>
            </a:r>
            <a:endParaRPr lang="en-US" sz="14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"Jest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noc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-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po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północy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"</a:t>
            </a:r>
            <a:endParaRPr lang="en-US" sz="14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Case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Is</a:t>
            </a:r>
            <a:r>
              <a:rPr lang="pl-PL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&lt; 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0.43</a:t>
            </a:r>
            <a:endParaRPr lang="en-US" sz="14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"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Mamy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wczesny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ranek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Case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0.43 To 0.5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"Jest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przed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południem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Case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Is = 12 / 23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"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Samo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południe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Case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0.5 To 0.78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"Jest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po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południu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Case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0.78 To 0.95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"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Mamy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wieczór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Case Else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"Jest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noc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-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przed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północą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"</a:t>
            </a: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Select</a:t>
            </a:r>
          </a:p>
          <a:p>
            <a:endParaRPr lang="en-US" sz="14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PoraDnia</a:t>
            </a:r>
            <a:r>
              <a:rPr lang="en-US" sz="1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tekst</a:t>
            </a:r>
            <a:endParaRPr lang="en-US" sz="14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Function</a:t>
            </a:r>
            <a:endParaRPr lang="pl-PL" sz="14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4" name="Grupa 62"/>
          <p:cNvGrpSpPr/>
          <p:nvPr/>
        </p:nvGrpSpPr>
        <p:grpSpPr>
          <a:xfrm>
            <a:off x="6286512" y="4286258"/>
            <a:ext cx="2428892" cy="1571637"/>
            <a:chOff x="6290479" y="4929198"/>
            <a:chExt cx="2207715" cy="1347117"/>
          </a:xfrm>
        </p:grpSpPr>
        <p:sp>
          <p:nvSpPr>
            <p:cNvPr id="46" name="Prostokąt zaokrąglony 45"/>
            <p:cNvSpPr/>
            <p:nvPr/>
          </p:nvSpPr>
          <p:spPr>
            <a:xfrm>
              <a:off x="6290479" y="4929198"/>
              <a:ext cx="2207715" cy="1347117"/>
            </a:xfrm>
            <a:prstGeom prst="roundRect">
              <a:avLst>
                <a:gd name="adj" fmla="val 904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45" name="pole tekstowe 44"/>
            <p:cNvSpPr txBox="1"/>
            <p:nvPr/>
          </p:nvSpPr>
          <p:spPr>
            <a:xfrm>
              <a:off x="6348071" y="4983628"/>
              <a:ext cx="16529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>
                  <a:solidFill>
                    <a:srgbClr val="FF0000"/>
                  </a:solidFill>
                </a:rPr>
                <a:t>Weryfikacja kodu</a:t>
              </a:r>
              <a:endParaRPr lang="pl-PL" sz="14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714884"/>
            <a:ext cx="19621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432050"/>
            <a:ext cx="4141787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4. </a:t>
            </a:r>
            <a:r>
              <a:rPr lang="pl-PL" sz="2400" b="1" dirty="0" smtClean="0"/>
              <a:t>b)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pl-PL" sz="2400" dirty="0" smtClean="0"/>
              <a:t>stwórz interfejs użytkownika dla zadania.</a:t>
            </a:r>
            <a:endParaRPr lang="pl-PL" sz="2400" dirty="0"/>
          </a:p>
        </p:txBody>
      </p:sp>
      <p:sp>
        <p:nvSpPr>
          <p:cNvPr id="29" name="Objaśnienie prostokątne 28"/>
          <p:cNvSpPr/>
          <p:nvPr/>
        </p:nvSpPr>
        <p:spPr>
          <a:xfrm>
            <a:off x="4071934" y="1538298"/>
            <a:ext cx="2071702" cy="642942"/>
          </a:xfrm>
          <a:prstGeom prst="wedgeRectCallout">
            <a:avLst>
              <a:gd name="adj1" fmla="val 489"/>
              <a:gd name="adj2" fmla="val 1089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Formularz</a:t>
            </a:r>
            <a:r>
              <a:rPr lang="pl-PL" b="1" dirty="0" smtClean="0"/>
              <a:t>  </a:t>
            </a:r>
            <a:r>
              <a:rPr lang="pl-PL" b="1" dirty="0" err="1" smtClean="0"/>
              <a:t>UserForm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smtClean="0"/>
              <a:t>UserForm1</a:t>
            </a:r>
            <a:endParaRPr lang="pl-PL" b="1" dirty="0"/>
          </a:p>
        </p:txBody>
      </p:sp>
      <p:sp>
        <p:nvSpPr>
          <p:cNvPr id="31" name="Objaśnienie prostokątne 30"/>
          <p:cNvSpPr/>
          <p:nvPr/>
        </p:nvSpPr>
        <p:spPr>
          <a:xfrm>
            <a:off x="357158" y="2500306"/>
            <a:ext cx="2000264" cy="642942"/>
          </a:xfrm>
          <a:prstGeom prst="wedgeRectCallout">
            <a:avLst>
              <a:gd name="adj1" fmla="val 94905"/>
              <a:gd name="adj2" fmla="val 887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Label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</a:t>
            </a:r>
            <a:r>
              <a:rPr lang="pl-PL" b="1" dirty="0" smtClean="0"/>
              <a:t> </a:t>
            </a:r>
            <a:r>
              <a:rPr lang="pl-PL" b="1" dirty="0" err="1" smtClean="0"/>
              <a:t>LabelWynik</a:t>
            </a:r>
            <a:endParaRPr lang="pl-PL" b="1" dirty="0"/>
          </a:p>
        </p:txBody>
      </p:sp>
      <p:sp>
        <p:nvSpPr>
          <p:cNvPr id="33" name="Objaśnienie prostokątne 32"/>
          <p:cNvSpPr/>
          <p:nvPr/>
        </p:nvSpPr>
        <p:spPr>
          <a:xfrm>
            <a:off x="4500562" y="4929198"/>
            <a:ext cx="2143140" cy="642942"/>
          </a:xfrm>
          <a:prstGeom prst="wedgeRectCallout">
            <a:avLst>
              <a:gd name="adj1" fmla="val 32138"/>
              <a:gd name="adj2" fmla="val -1778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CommandButton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ButtonZamknij</a:t>
            </a:r>
            <a:endParaRPr lang="pl-PL" b="1" dirty="0"/>
          </a:p>
        </p:txBody>
      </p:sp>
      <p:sp>
        <p:nvSpPr>
          <p:cNvPr id="11" name="Objaśnienie prostokątne 10"/>
          <p:cNvSpPr/>
          <p:nvPr/>
        </p:nvSpPr>
        <p:spPr>
          <a:xfrm>
            <a:off x="357158" y="3500438"/>
            <a:ext cx="2000264" cy="642942"/>
          </a:xfrm>
          <a:prstGeom prst="wedgeRectCallout">
            <a:avLst>
              <a:gd name="adj1" fmla="val 87830"/>
              <a:gd name="adj2" fmla="val 396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Label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</a:t>
            </a:r>
            <a:r>
              <a:rPr lang="pl-PL" b="1" dirty="0" smtClean="0"/>
              <a:t> </a:t>
            </a:r>
            <a:r>
              <a:rPr lang="pl-PL" b="1" dirty="0" err="1" smtClean="0"/>
              <a:t>LabelCzas</a:t>
            </a:r>
            <a:endParaRPr lang="pl-P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-24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4. </a:t>
            </a:r>
            <a:r>
              <a:rPr lang="pl-PL" sz="2400" b="1" dirty="0" smtClean="0"/>
              <a:t>c)</a:t>
            </a:r>
            <a:r>
              <a:rPr lang="pl-PL" sz="2400" b="1" dirty="0" smtClean="0"/>
              <a:t> </a:t>
            </a:r>
            <a:br>
              <a:rPr lang="pl-PL" sz="2400" b="1" dirty="0" smtClean="0"/>
            </a:br>
            <a:r>
              <a:rPr lang="pl-PL" sz="2400" dirty="0" smtClean="0"/>
              <a:t>podepnij napisany wcześniej  kod pod utworzony interfejs. </a:t>
            </a:r>
            <a:endParaRPr lang="pl-PL" sz="2400" dirty="0"/>
          </a:p>
        </p:txBody>
      </p:sp>
      <p:sp>
        <p:nvSpPr>
          <p:cNvPr id="18" name="Dowolny kształt 17"/>
          <p:cNvSpPr/>
          <p:nvPr/>
        </p:nvSpPr>
        <p:spPr>
          <a:xfrm>
            <a:off x="1214414" y="1142984"/>
            <a:ext cx="1589314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00108"/>
            <a:ext cx="5513387" cy="547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000240"/>
            <a:ext cx="5056187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Dowolny kształt 18"/>
          <p:cNvSpPr/>
          <p:nvPr/>
        </p:nvSpPr>
        <p:spPr>
          <a:xfrm>
            <a:off x="5072066" y="2071678"/>
            <a:ext cx="1428760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Dowolny kształt 10"/>
          <p:cNvSpPr/>
          <p:nvPr/>
        </p:nvSpPr>
        <p:spPr>
          <a:xfrm>
            <a:off x="1214414" y="1071546"/>
            <a:ext cx="1428760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329642" cy="1143000"/>
          </a:xfrm>
        </p:spPr>
        <p:txBody>
          <a:bodyPr>
            <a:noAutofit/>
          </a:bodyPr>
          <a:lstStyle/>
          <a:p>
            <a:r>
              <a:rPr lang="pl-PL" sz="3600" b="1" dirty="0" smtClean="0"/>
              <a:t>Zad 1</a:t>
            </a:r>
            <a:r>
              <a:rPr lang="pl-PL" sz="3600" b="1" dirty="0" smtClean="0"/>
              <a:t>. </a:t>
            </a:r>
            <a:r>
              <a:rPr lang="pl-PL" sz="3600" b="1" dirty="0" smtClean="0"/>
              <a:t/>
            </a:r>
            <a:br>
              <a:rPr lang="pl-PL" sz="3600" b="1" dirty="0" smtClean="0"/>
            </a:br>
            <a:r>
              <a:rPr lang="pl-PL" sz="3600" b="1" dirty="0" smtClean="0"/>
              <a:t>Prosta aplikacja </a:t>
            </a:r>
            <a:br>
              <a:rPr lang="pl-PL" sz="3600" b="1" dirty="0" smtClean="0"/>
            </a:br>
            <a:r>
              <a:rPr lang="pl-PL" sz="3600" b="1" dirty="0" smtClean="0"/>
              <a:t>obliczająca moduł z liczby</a:t>
            </a:r>
            <a:endParaRPr lang="pl-PL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643182"/>
            <a:ext cx="27051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27051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1</a:t>
            </a:r>
            <a:r>
              <a:rPr lang="pl-PL" sz="2400" b="1" dirty="0" smtClean="0"/>
              <a:t>. a)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pl-PL" sz="2400" dirty="0" smtClean="0"/>
              <a:t>zbuduj</a:t>
            </a:r>
            <a:r>
              <a:rPr lang="pl-PL" sz="2400" b="1" dirty="0" smtClean="0"/>
              <a:t> </a:t>
            </a:r>
            <a:r>
              <a:rPr lang="pl-PL" sz="2400" dirty="0" smtClean="0"/>
              <a:t>i zaimplementuj algorytm obliczający </a:t>
            </a:r>
            <a:r>
              <a:rPr lang="pl-PL" sz="2400" dirty="0" smtClean="0"/>
              <a:t>wartość </a:t>
            </a:r>
            <a:r>
              <a:rPr lang="pl-PL" sz="2400" dirty="0" smtClean="0"/>
              <a:t>bezwzględną z podanej liczby. </a:t>
            </a:r>
            <a:endParaRPr lang="pl-PL" sz="24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285720" y="1428736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Dane na wejściu: </a:t>
            </a:r>
          </a:p>
          <a:p>
            <a:r>
              <a:rPr lang="pl-PL" dirty="0" smtClean="0"/>
              <a:t>a – podana liczba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4071934" y="1428736"/>
            <a:ext cx="4067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Dane na wyjściu: </a:t>
            </a:r>
          </a:p>
          <a:p>
            <a:r>
              <a:rPr lang="pl-PL" dirty="0" smtClean="0"/>
              <a:t>b = |a| - wartość bezwzględna liczby a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357158" y="2488164"/>
            <a:ext cx="149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ALGORYTM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9" name="Grupa 38"/>
          <p:cNvGrpSpPr/>
          <p:nvPr/>
        </p:nvGrpSpPr>
        <p:grpSpPr>
          <a:xfrm>
            <a:off x="357158" y="2928934"/>
            <a:ext cx="3060948" cy="3500462"/>
            <a:chOff x="1082424" y="2928934"/>
            <a:chExt cx="3060948" cy="3500462"/>
          </a:xfrm>
        </p:grpSpPr>
        <p:sp>
          <p:nvSpPr>
            <p:cNvPr id="7" name="Elipsa 6"/>
            <p:cNvSpPr/>
            <p:nvPr/>
          </p:nvSpPr>
          <p:spPr>
            <a:xfrm>
              <a:off x="1714480" y="2928934"/>
              <a:ext cx="571504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rmAutofit fontScale="70000" lnSpcReduction="20000"/>
            </a:bodyPr>
            <a:lstStyle/>
            <a:p>
              <a:pPr algn="ctr"/>
              <a:r>
                <a:rPr lang="pl-PL" dirty="0" smtClean="0"/>
                <a:t>start</a:t>
              </a:r>
              <a:endParaRPr lang="pl-PL" dirty="0"/>
            </a:p>
          </p:txBody>
        </p:sp>
        <p:sp>
          <p:nvSpPr>
            <p:cNvPr id="8" name="Schemat blokowy: dane 7"/>
            <p:cNvSpPr/>
            <p:nvPr/>
          </p:nvSpPr>
          <p:spPr>
            <a:xfrm>
              <a:off x="1181756" y="3571876"/>
              <a:ext cx="1604294" cy="285752"/>
            </a:xfrm>
            <a:prstGeom prst="flowChartInputOutp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rmAutofit fontScale="92500" lnSpcReduction="20000"/>
            </a:bodyPr>
            <a:lstStyle/>
            <a:p>
              <a:pPr algn="ctr"/>
              <a:r>
                <a:rPr lang="pl-PL" dirty="0" smtClean="0"/>
                <a:t>Podaj a</a:t>
              </a:r>
              <a:endParaRPr lang="pl-PL" dirty="0"/>
            </a:p>
          </p:txBody>
        </p:sp>
        <p:sp>
          <p:nvSpPr>
            <p:cNvPr id="9" name="Schemat blokowy: decyzja 8"/>
            <p:cNvSpPr/>
            <p:nvPr/>
          </p:nvSpPr>
          <p:spPr>
            <a:xfrm>
              <a:off x="1236186" y="4071942"/>
              <a:ext cx="1500198" cy="857256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rmAutofit fontScale="70000" lnSpcReduction="20000"/>
            </a:bodyPr>
            <a:lstStyle/>
            <a:p>
              <a:pPr algn="ctr"/>
              <a:r>
                <a:rPr lang="pl-PL" dirty="0" smtClean="0"/>
                <a:t>Czy </a:t>
              </a:r>
            </a:p>
            <a:p>
              <a:pPr algn="ctr"/>
              <a:r>
                <a:rPr lang="pl-PL" sz="2300" dirty="0" smtClean="0"/>
                <a:t>a&lt;0</a:t>
              </a:r>
              <a:endParaRPr lang="pl-PL" sz="2300" dirty="0"/>
            </a:p>
          </p:txBody>
        </p:sp>
        <p:sp>
          <p:nvSpPr>
            <p:cNvPr id="10" name="Schemat blokowy: dane 9"/>
            <p:cNvSpPr/>
            <p:nvPr/>
          </p:nvSpPr>
          <p:spPr>
            <a:xfrm>
              <a:off x="1082424" y="5500702"/>
              <a:ext cx="1785950" cy="285752"/>
            </a:xfrm>
            <a:prstGeom prst="flowChartInputOutp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rmAutofit fontScale="92500" lnSpcReduction="20000"/>
            </a:bodyPr>
            <a:lstStyle/>
            <a:p>
              <a:pPr algn="ctr"/>
              <a:r>
                <a:rPr lang="pl-PL" dirty="0" smtClean="0"/>
                <a:t>Zwróć a</a:t>
              </a:r>
              <a:endParaRPr lang="pl-PL" dirty="0"/>
            </a:p>
          </p:txBody>
        </p:sp>
        <p:sp>
          <p:nvSpPr>
            <p:cNvPr id="11" name="Elipsa 10"/>
            <p:cNvSpPr/>
            <p:nvPr/>
          </p:nvSpPr>
          <p:spPr>
            <a:xfrm>
              <a:off x="1686586" y="6000768"/>
              <a:ext cx="571504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rmAutofit fontScale="47500" lnSpcReduction="20000"/>
            </a:bodyPr>
            <a:lstStyle/>
            <a:p>
              <a:pPr algn="ctr"/>
              <a:r>
                <a:rPr lang="pl-PL" dirty="0" smtClean="0"/>
                <a:t>koniec</a:t>
              </a:r>
              <a:endParaRPr lang="pl-PL" dirty="0"/>
            </a:p>
          </p:txBody>
        </p:sp>
        <p:sp>
          <p:nvSpPr>
            <p:cNvPr id="12" name="Prostokąt 11"/>
            <p:cNvSpPr/>
            <p:nvPr/>
          </p:nvSpPr>
          <p:spPr>
            <a:xfrm>
              <a:off x="3000364" y="4714884"/>
              <a:ext cx="1143008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rmAutofit/>
            </a:bodyPr>
            <a:lstStyle/>
            <a:p>
              <a:pPr algn="ctr"/>
              <a:r>
                <a:rPr lang="pl-PL" dirty="0" smtClean="0"/>
                <a:t>a = -</a:t>
              </a:r>
              <a:r>
                <a:rPr lang="pl-PL" dirty="0" err="1" smtClean="0"/>
                <a:t>a</a:t>
              </a:r>
              <a:endParaRPr lang="pl-PL" dirty="0"/>
            </a:p>
          </p:txBody>
        </p:sp>
        <p:cxnSp>
          <p:nvCxnSpPr>
            <p:cNvPr id="14" name="Łącznik prosty ze strzałką 13"/>
            <p:cNvCxnSpPr>
              <a:stCxn id="7" idx="4"/>
              <a:endCxn id="8" idx="1"/>
            </p:cNvCxnSpPr>
            <p:nvPr/>
          </p:nvCxnSpPr>
          <p:spPr>
            <a:xfrm rot="5400000">
              <a:off x="1884911" y="3456555"/>
              <a:ext cx="214314" cy="1632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Łącznik prosty ze strzałką 14"/>
            <p:cNvCxnSpPr>
              <a:stCxn id="8" idx="4"/>
              <a:endCxn id="9" idx="0"/>
            </p:cNvCxnSpPr>
            <p:nvPr/>
          </p:nvCxnSpPr>
          <p:spPr>
            <a:xfrm rot="16200000" flipH="1">
              <a:off x="1877937" y="3963594"/>
              <a:ext cx="214314" cy="238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Łącznik prosty ze strzałką 19"/>
            <p:cNvCxnSpPr>
              <a:stCxn id="10" idx="4"/>
              <a:endCxn id="11" idx="0"/>
            </p:cNvCxnSpPr>
            <p:nvPr/>
          </p:nvCxnSpPr>
          <p:spPr>
            <a:xfrm rot="5400000">
              <a:off x="1866712" y="5892081"/>
              <a:ext cx="214314" cy="306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Kształt 23"/>
            <p:cNvCxnSpPr>
              <a:stCxn id="9" idx="3"/>
              <a:endCxn id="12" idx="0"/>
            </p:cNvCxnSpPr>
            <p:nvPr/>
          </p:nvCxnSpPr>
          <p:spPr>
            <a:xfrm>
              <a:off x="2736384" y="4500570"/>
              <a:ext cx="835484" cy="21431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Łącznik prosty ze strzałką 27"/>
            <p:cNvCxnSpPr>
              <a:stCxn id="9" idx="2"/>
              <a:endCxn id="10" idx="1"/>
            </p:cNvCxnSpPr>
            <p:nvPr/>
          </p:nvCxnSpPr>
          <p:spPr>
            <a:xfrm rot="5400000">
              <a:off x="1695090" y="5209507"/>
              <a:ext cx="571504" cy="1088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Kształt 33"/>
            <p:cNvCxnSpPr>
              <a:stCxn id="12" idx="2"/>
            </p:cNvCxnSpPr>
            <p:nvPr/>
          </p:nvCxnSpPr>
          <p:spPr>
            <a:xfrm rot="5400000">
              <a:off x="2714612" y="4357694"/>
              <a:ext cx="142876" cy="157163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pole tekstowe 34"/>
            <p:cNvSpPr txBox="1"/>
            <p:nvPr/>
          </p:nvSpPr>
          <p:spPr>
            <a:xfrm>
              <a:off x="2666304" y="4214818"/>
              <a:ext cx="520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TAK</a:t>
              </a:r>
              <a:endParaRPr lang="pl-PL" sz="1400" dirty="0"/>
            </a:p>
          </p:txBody>
        </p:sp>
        <p:sp>
          <p:nvSpPr>
            <p:cNvPr id="36" name="pole tekstowe 35"/>
            <p:cNvSpPr txBox="1"/>
            <p:nvPr/>
          </p:nvSpPr>
          <p:spPr>
            <a:xfrm>
              <a:off x="1537588" y="4896540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NIE</a:t>
              </a:r>
              <a:endParaRPr lang="pl-PL" sz="1400" dirty="0"/>
            </a:p>
          </p:txBody>
        </p:sp>
      </p:grpSp>
      <p:sp>
        <p:nvSpPr>
          <p:cNvPr id="37" name="pole tekstowe 36"/>
          <p:cNvSpPr txBox="1"/>
          <p:nvPr/>
        </p:nvSpPr>
        <p:spPr>
          <a:xfrm>
            <a:off x="4214810" y="250030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KOD w VBA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pole tekstowe 37"/>
          <p:cNvSpPr txBox="1"/>
          <p:nvPr/>
        </p:nvSpPr>
        <p:spPr>
          <a:xfrm>
            <a:off x="4286248" y="3000372"/>
            <a:ext cx="3857652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WartBezw</a:t>
            </a:r>
            <a:r>
              <a:rPr lang="en-US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(a)</a:t>
            </a:r>
          </a:p>
          <a:p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 &lt; 0 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Then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 = -a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If</a:t>
            </a:r>
          </a:p>
          <a:p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WartBezw</a:t>
            </a:r>
            <a:r>
              <a:rPr lang="en-US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a</a:t>
            </a:r>
          </a:p>
          <a:p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Function</a:t>
            </a:r>
            <a:endParaRPr lang="pl-PL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" name="Prostokąt zaokrąglony 39"/>
          <p:cNvSpPr/>
          <p:nvPr/>
        </p:nvSpPr>
        <p:spPr>
          <a:xfrm>
            <a:off x="285720" y="1428736"/>
            <a:ext cx="3571900" cy="857256"/>
          </a:xfrm>
          <a:prstGeom prst="round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1" name="Prostokąt zaokrąglony 40"/>
          <p:cNvSpPr/>
          <p:nvPr/>
        </p:nvSpPr>
        <p:spPr>
          <a:xfrm>
            <a:off x="285720" y="2428868"/>
            <a:ext cx="3571900" cy="4143404"/>
          </a:xfrm>
          <a:prstGeom prst="roundRect">
            <a:avLst>
              <a:gd name="adj" fmla="val 7219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2" name="Prostokąt zaokrąglony 41"/>
          <p:cNvSpPr/>
          <p:nvPr/>
        </p:nvSpPr>
        <p:spPr>
          <a:xfrm>
            <a:off x="4071934" y="2428868"/>
            <a:ext cx="4714908" cy="3357586"/>
          </a:xfrm>
          <a:prstGeom prst="roundRect">
            <a:avLst>
              <a:gd name="adj" fmla="val 7219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3" name="Prostokąt zaokrąglony 42"/>
          <p:cNvSpPr/>
          <p:nvPr/>
        </p:nvSpPr>
        <p:spPr>
          <a:xfrm>
            <a:off x="4071934" y="1428736"/>
            <a:ext cx="4643470" cy="857256"/>
          </a:xfrm>
          <a:prstGeom prst="round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rostokąt zaokrąglony 45"/>
          <p:cNvSpPr/>
          <p:nvPr/>
        </p:nvSpPr>
        <p:spPr>
          <a:xfrm>
            <a:off x="6215074" y="4929198"/>
            <a:ext cx="2714644" cy="1714512"/>
          </a:xfrm>
          <a:prstGeom prst="roundRect">
            <a:avLst>
              <a:gd name="adj" fmla="val 1349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1494" y="5357826"/>
            <a:ext cx="23241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pole tekstowe 44"/>
          <p:cNvSpPr txBox="1"/>
          <p:nvPr/>
        </p:nvSpPr>
        <p:spPr>
          <a:xfrm>
            <a:off x="6348071" y="4983628"/>
            <a:ext cx="1652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 dirty="0" smtClean="0">
                <a:solidFill>
                  <a:srgbClr val="FF0000"/>
                </a:solidFill>
              </a:rPr>
              <a:t>Weryfikacja kodu</a:t>
            </a:r>
            <a:endParaRPr lang="pl-PL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1</a:t>
            </a:r>
            <a:r>
              <a:rPr lang="pl-PL" sz="2400" b="1" dirty="0" smtClean="0"/>
              <a:t>. b)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pl-PL" sz="2400" dirty="0" smtClean="0"/>
              <a:t>stwórz interfejs użytkownika dla zadania.</a:t>
            </a:r>
            <a:endParaRPr lang="pl-PL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571744"/>
            <a:ext cx="34798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Objaśnienie prostokątne 28"/>
          <p:cNvSpPr/>
          <p:nvPr/>
        </p:nvSpPr>
        <p:spPr>
          <a:xfrm>
            <a:off x="4286248" y="1428736"/>
            <a:ext cx="2071702" cy="642942"/>
          </a:xfrm>
          <a:prstGeom prst="wedgeRectCallout">
            <a:avLst>
              <a:gd name="adj1" fmla="val -77277"/>
              <a:gd name="adj2" fmla="val 1580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Formularz</a:t>
            </a:r>
            <a:r>
              <a:rPr lang="pl-PL" b="1" dirty="0" smtClean="0"/>
              <a:t>  </a:t>
            </a:r>
            <a:r>
              <a:rPr lang="pl-PL" b="1" dirty="0" err="1" smtClean="0"/>
              <a:t>UserForm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smtClean="0"/>
              <a:t>UserForm1</a:t>
            </a:r>
            <a:endParaRPr lang="pl-PL" b="1" dirty="0"/>
          </a:p>
        </p:txBody>
      </p:sp>
      <p:sp>
        <p:nvSpPr>
          <p:cNvPr id="30" name="Objaśnienie prostokątne 29"/>
          <p:cNvSpPr/>
          <p:nvPr/>
        </p:nvSpPr>
        <p:spPr>
          <a:xfrm>
            <a:off x="5643570" y="2857496"/>
            <a:ext cx="1928826" cy="642942"/>
          </a:xfrm>
          <a:prstGeom prst="wedgeRectCallout">
            <a:avLst>
              <a:gd name="adj1" fmla="val -191296"/>
              <a:gd name="adj2" fmla="val 642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92500"/>
          </a:bodyPr>
          <a:lstStyle/>
          <a:p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TextBox</a:t>
            </a:r>
            <a:r>
              <a:rPr lang="pl-PL" b="1" dirty="0" smtClean="0"/>
              <a:t> </a:t>
            </a:r>
          </a:p>
          <a:p>
            <a:r>
              <a:rPr lang="pl-PL" dirty="0" smtClean="0"/>
              <a:t>nazwa: </a:t>
            </a:r>
            <a:r>
              <a:rPr lang="pl-PL" b="1" dirty="0" err="1" smtClean="0"/>
              <a:t>TextLiczba</a:t>
            </a:r>
            <a:endParaRPr lang="pl-PL" b="1" dirty="0"/>
          </a:p>
        </p:txBody>
      </p:sp>
      <p:sp>
        <p:nvSpPr>
          <p:cNvPr id="31" name="Objaśnienie prostokątne 30"/>
          <p:cNvSpPr/>
          <p:nvPr/>
        </p:nvSpPr>
        <p:spPr>
          <a:xfrm>
            <a:off x="2143108" y="5429264"/>
            <a:ext cx="2000264" cy="642942"/>
          </a:xfrm>
          <a:prstGeom prst="wedgeRectCallout">
            <a:avLst>
              <a:gd name="adj1" fmla="val -46047"/>
              <a:gd name="adj2" fmla="val -2735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Label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</a:t>
            </a:r>
            <a:r>
              <a:rPr lang="pl-PL" b="1" dirty="0" smtClean="0"/>
              <a:t> </a:t>
            </a:r>
            <a:r>
              <a:rPr lang="pl-PL" b="1" dirty="0" err="1" smtClean="0"/>
              <a:t>LabelWynik</a:t>
            </a:r>
            <a:endParaRPr lang="pl-PL" b="1" dirty="0"/>
          </a:p>
        </p:txBody>
      </p:sp>
      <p:sp>
        <p:nvSpPr>
          <p:cNvPr id="32" name="Objaśnienie prostokątne 31"/>
          <p:cNvSpPr/>
          <p:nvPr/>
        </p:nvSpPr>
        <p:spPr>
          <a:xfrm>
            <a:off x="5643570" y="3857628"/>
            <a:ext cx="2143140" cy="714380"/>
          </a:xfrm>
          <a:prstGeom prst="wedgeRectCallout">
            <a:avLst>
              <a:gd name="adj1" fmla="val -109067"/>
              <a:gd name="adj2" fmla="val -430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CommandButton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ButtonOblicz</a:t>
            </a:r>
            <a:endParaRPr lang="pl-PL" b="1" dirty="0"/>
          </a:p>
        </p:txBody>
      </p:sp>
      <p:sp>
        <p:nvSpPr>
          <p:cNvPr id="33" name="Objaśnienie prostokątne 32"/>
          <p:cNvSpPr/>
          <p:nvPr/>
        </p:nvSpPr>
        <p:spPr>
          <a:xfrm>
            <a:off x="4429124" y="5429264"/>
            <a:ext cx="2143140" cy="642942"/>
          </a:xfrm>
          <a:prstGeom prst="wedgeRectCallout">
            <a:avLst>
              <a:gd name="adj1" fmla="val -51671"/>
              <a:gd name="adj2" fmla="val -2167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CommandButton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ButtonZamknij</a:t>
            </a:r>
            <a:endParaRPr lang="pl-P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1.</a:t>
            </a:r>
            <a:r>
              <a:rPr lang="pl-PL" sz="2400" b="1" dirty="0" smtClean="0"/>
              <a:t> c)</a:t>
            </a:r>
            <a:r>
              <a:rPr lang="pl-PL" sz="2400" b="1" dirty="0" smtClean="0"/>
              <a:t> </a:t>
            </a:r>
            <a:br>
              <a:rPr lang="pl-PL" sz="2400" b="1" dirty="0" smtClean="0"/>
            </a:br>
            <a:r>
              <a:rPr lang="pl-PL" sz="2400" dirty="0" smtClean="0"/>
              <a:t>podepnij napisany wcześniej  kod pod utworzony interfejs. </a:t>
            </a:r>
            <a:endParaRPr lang="pl-PL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5919787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214686"/>
            <a:ext cx="3671887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Dowolny kształt 17"/>
          <p:cNvSpPr/>
          <p:nvPr/>
        </p:nvSpPr>
        <p:spPr>
          <a:xfrm>
            <a:off x="1273629" y="1391557"/>
            <a:ext cx="1589314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Dowolny kształt 18"/>
          <p:cNvSpPr/>
          <p:nvPr/>
        </p:nvSpPr>
        <p:spPr>
          <a:xfrm>
            <a:off x="6143636" y="3286124"/>
            <a:ext cx="1428760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638436"/>
            <a:ext cx="26955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638436"/>
            <a:ext cx="26955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ytuł 1"/>
          <p:cNvSpPr txBox="1">
            <a:spLocks/>
          </p:cNvSpPr>
          <p:nvPr/>
        </p:nvSpPr>
        <p:spPr>
          <a:xfrm>
            <a:off x="285720" y="500042"/>
            <a:ext cx="8329642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Zad 2. </a:t>
            </a:r>
            <a:br>
              <a:rPr kumimoji="0" lang="pl-P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l-P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Prosta aplikacja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obliczająca max / min z dwóch liczb</a:t>
            </a:r>
            <a:endParaRPr kumimoji="0" lang="pl-PL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2.</a:t>
            </a:r>
            <a:r>
              <a:rPr lang="pl-PL" sz="2400" b="1" dirty="0" smtClean="0"/>
              <a:t> a)</a:t>
            </a:r>
            <a:r>
              <a:rPr lang="pl-PL" sz="2400" b="1" dirty="0" smtClean="0"/>
              <a:t> </a:t>
            </a:r>
            <a:br>
              <a:rPr lang="pl-PL" sz="2400" b="1" dirty="0" smtClean="0"/>
            </a:br>
            <a:r>
              <a:rPr lang="pl-PL" sz="2400" dirty="0" smtClean="0"/>
              <a:t>zbuduj</a:t>
            </a:r>
            <a:r>
              <a:rPr lang="pl-PL" sz="2400" b="1" dirty="0" smtClean="0"/>
              <a:t> </a:t>
            </a:r>
            <a:r>
              <a:rPr lang="pl-PL" sz="2400" dirty="0" smtClean="0"/>
              <a:t>i zaimplementuj algorytm obliczający </a:t>
            </a:r>
            <a:r>
              <a:rPr lang="pl-PL" sz="2400" dirty="0" smtClean="0"/>
              <a:t>wartość </a:t>
            </a:r>
            <a:r>
              <a:rPr lang="pl-PL" sz="2400" dirty="0" smtClean="0"/>
              <a:t>maksymalną lub minimalną z dwóch podanych liczb. </a:t>
            </a:r>
            <a:endParaRPr lang="pl-PL" sz="24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285720" y="1428736"/>
            <a:ext cx="26564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Dane na wejściu: </a:t>
            </a:r>
          </a:p>
          <a:p>
            <a:r>
              <a:rPr lang="pl-PL" sz="1600" b="1" dirty="0" smtClean="0"/>
              <a:t>a</a:t>
            </a:r>
            <a:r>
              <a:rPr lang="pl-PL" sz="1600" dirty="0" smtClean="0"/>
              <a:t> – pierwsza podana liczba</a:t>
            </a:r>
          </a:p>
          <a:p>
            <a:r>
              <a:rPr lang="pl-PL" sz="1600" b="1" dirty="0" smtClean="0"/>
              <a:t>b</a:t>
            </a:r>
            <a:r>
              <a:rPr lang="pl-PL" sz="1600" dirty="0" smtClean="0"/>
              <a:t> </a:t>
            </a:r>
            <a:r>
              <a:rPr lang="pl-PL" sz="1600" dirty="0" smtClean="0"/>
              <a:t>– </a:t>
            </a:r>
            <a:r>
              <a:rPr lang="pl-PL" sz="1600" dirty="0" smtClean="0"/>
              <a:t>druga </a:t>
            </a:r>
            <a:r>
              <a:rPr lang="pl-PL" sz="1600" dirty="0" smtClean="0"/>
              <a:t>podana </a:t>
            </a:r>
            <a:r>
              <a:rPr lang="pl-PL" sz="1600" dirty="0" smtClean="0"/>
              <a:t>liczba</a:t>
            </a:r>
          </a:p>
          <a:p>
            <a:r>
              <a:rPr lang="pl-PL" sz="1600" b="1" dirty="0" err="1" smtClean="0"/>
              <a:t>CzyMax</a:t>
            </a:r>
            <a:r>
              <a:rPr lang="pl-PL" sz="1600" b="1" dirty="0" smtClean="0"/>
              <a:t> </a:t>
            </a:r>
            <a:r>
              <a:rPr lang="pl-PL" sz="1600" dirty="0" smtClean="0"/>
              <a:t>– 1 lub 0</a:t>
            </a:r>
            <a:endParaRPr lang="pl-PL" sz="1600" dirty="0"/>
          </a:p>
        </p:txBody>
      </p:sp>
      <p:sp>
        <p:nvSpPr>
          <p:cNvPr id="5" name="pole tekstowe 4"/>
          <p:cNvSpPr txBox="1"/>
          <p:nvPr/>
        </p:nvSpPr>
        <p:spPr>
          <a:xfrm>
            <a:off x="3143240" y="1428736"/>
            <a:ext cx="52886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Dane na wyjściu: </a:t>
            </a:r>
          </a:p>
          <a:p>
            <a:r>
              <a:rPr lang="pl-PL" sz="1600" i="1" dirty="0" smtClean="0"/>
              <a:t>Jeżeli </a:t>
            </a:r>
            <a:r>
              <a:rPr lang="pl-PL" sz="1600" i="1" dirty="0" err="1" smtClean="0"/>
              <a:t>CzyMax</a:t>
            </a:r>
            <a:r>
              <a:rPr lang="pl-PL" sz="1600" i="1" dirty="0" smtClean="0"/>
              <a:t> = 1, wtedy  </a:t>
            </a:r>
            <a:r>
              <a:rPr lang="pl-PL" sz="1600" b="1" dirty="0" err="1" smtClean="0"/>
              <a:t>c_max</a:t>
            </a:r>
            <a:r>
              <a:rPr lang="pl-PL" sz="1600" dirty="0" smtClean="0"/>
              <a:t> – większa z liczb a i b</a:t>
            </a:r>
          </a:p>
          <a:p>
            <a:r>
              <a:rPr lang="pl-PL" sz="1600" i="1" dirty="0" smtClean="0"/>
              <a:t>Jeżeli </a:t>
            </a:r>
            <a:r>
              <a:rPr lang="pl-PL" sz="1600" i="1" dirty="0" err="1" smtClean="0"/>
              <a:t>CzyMax</a:t>
            </a:r>
            <a:r>
              <a:rPr lang="pl-PL" sz="1600" i="1" dirty="0" smtClean="0"/>
              <a:t> = </a:t>
            </a:r>
            <a:r>
              <a:rPr lang="pl-PL" sz="1600" i="1" dirty="0" smtClean="0"/>
              <a:t>0, wtedy </a:t>
            </a:r>
            <a:r>
              <a:rPr lang="pl-PL" sz="1600" dirty="0" smtClean="0"/>
              <a:t> </a:t>
            </a:r>
            <a:r>
              <a:rPr lang="pl-PL" sz="1600" b="1" dirty="0" err="1" smtClean="0"/>
              <a:t>c_min</a:t>
            </a:r>
            <a:r>
              <a:rPr lang="pl-PL" sz="1600" dirty="0" smtClean="0"/>
              <a:t> </a:t>
            </a:r>
            <a:r>
              <a:rPr lang="pl-PL" sz="1600" dirty="0" smtClean="0"/>
              <a:t>– </a:t>
            </a:r>
            <a:r>
              <a:rPr lang="pl-PL" sz="1600" dirty="0" smtClean="0"/>
              <a:t>mniejsza </a:t>
            </a:r>
            <a:r>
              <a:rPr lang="pl-PL" sz="1600" dirty="0" smtClean="0"/>
              <a:t>z liczb a i </a:t>
            </a:r>
            <a:r>
              <a:rPr lang="pl-PL" sz="1600" dirty="0" smtClean="0"/>
              <a:t>b</a:t>
            </a:r>
            <a:endParaRPr lang="pl-PL" sz="1600" dirty="0"/>
          </a:p>
        </p:txBody>
      </p:sp>
      <p:sp>
        <p:nvSpPr>
          <p:cNvPr id="6" name="pole tekstowe 5"/>
          <p:cNvSpPr txBox="1"/>
          <p:nvPr/>
        </p:nvSpPr>
        <p:spPr>
          <a:xfrm>
            <a:off x="142844" y="2643182"/>
            <a:ext cx="149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ALGORYTM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pole tekstowe 36"/>
          <p:cNvSpPr txBox="1"/>
          <p:nvPr/>
        </p:nvSpPr>
        <p:spPr>
          <a:xfrm>
            <a:off x="3079284" y="2428868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KOD w VBA</a:t>
            </a:r>
            <a:endParaRPr lang="pl-PL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pole tekstowe 37"/>
          <p:cNvSpPr txBox="1"/>
          <p:nvPr/>
        </p:nvSpPr>
        <p:spPr>
          <a:xfrm>
            <a:off x="4500562" y="2426017"/>
            <a:ext cx="4071966" cy="42780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MaxMin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(a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b,CzyMax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sz="16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 &lt;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Then</a:t>
            </a:r>
          </a:p>
          <a:p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c_min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a</a:t>
            </a:r>
          </a:p>
          <a:p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c_max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</a:t>
            </a:r>
          </a:p>
          <a:p>
            <a:r>
              <a:rPr lang="pl-PL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Else</a:t>
            </a:r>
            <a:endParaRPr lang="pl-PL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c_min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</a:t>
            </a:r>
            <a:endParaRPr lang="pl-PL" sz="16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c_max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</a:t>
            </a:r>
            <a:endParaRPr lang="en-US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If</a:t>
            </a:r>
          </a:p>
          <a:p>
            <a:endParaRPr lang="pl-PL" sz="16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CzyMax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Then</a:t>
            </a:r>
            <a:endParaRPr lang="en-US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MaxMin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c_max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en-US" sz="16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Else</a:t>
            </a:r>
            <a:endParaRPr lang="pl-PL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MaxMin</a:t>
            </a:r>
            <a:r>
              <a:rPr lang="en-US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pl-PL" sz="1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c_min</a:t>
            </a:r>
            <a:r>
              <a:rPr lang="pl-PL" sz="1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en-US" sz="16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</a:t>
            </a:r>
            <a:endParaRPr lang="pl-PL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endParaRPr lang="pl-PL" sz="16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" name="Prostokąt zaokrąglony 39"/>
          <p:cNvSpPr/>
          <p:nvPr/>
        </p:nvSpPr>
        <p:spPr>
          <a:xfrm>
            <a:off x="214282" y="1428736"/>
            <a:ext cx="2786082" cy="1071570"/>
          </a:xfrm>
          <a:prstGeom prst="round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3" name="Prostokąt zaokrąglony 42"/>
          <p:cNvSpPr/>
          <p:nvPr/>
        </p:nvSpPr>
        <p:spPr>
          <a:xfrm>
            <a:off x="3143240" y="1428736"/>
            <a:ext cx="5715040" cy="857256"/>
          </a:xfrm>
          <a:prstGeom prst="roundRect">
            <a:avLst>
              <a:gd name="adj" fmla="val 13039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49" name="Kształt 48"/>
          <p:cNvCxnSpPr>
            <a:stCxn id="31" idx="2"/>
            <a:endCxn id="110" idx="2"/>
          </p:cNvCxnSpPr>
          <p:nvPr/>
        </p:nvCxnSpPr>
        <p:spPr>
          <a:xfrm rot="16200000" flipH="1">
            <a:off x="1327519" y="4101712"/>
            <a:ext cx="221462" cy="130492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Kształt 90"/>
          <p:cNvCxnSpPr>
            <a:stCxn id="80" idx="3"/>
            <a:endCxn id="86" idx="1"/>
          </p:cNvCxnSpPr>
          <p:nvPr/>
        </p:nvCxnSpPr>
        <p:spPr>
          <a:xfrm>
            <a:off x="2747946" y="5214950"/>
            <a:ext cx="502451" cy="28575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Kształt 92"/>
          <p:cNvCxnSpPr>
            <a:stCxn id="80" idx="1"/>
            <a:endCxn id="85" idx="1"/>
          </p:cNvCxnSpPr>
          <p:nvPr/>
        </p:nvCxnSpPr>
        <p:spPr>
          <a:xfrm rot="10800000" flipV="1">
            <a:off x="750068" y="5214950"/>
            <a:ext cx="618785" cy="28575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Kształt 106"/>
          <p:cNvCxnSpPr>
            <a:stCxn id="85" idx="4"/>
            <a:endCxn id="115" idx="2"/>
          </p:cNvCxnSpPr>
          <p:nvPr/>
        </p:nvCxnSpPr>
        <p:spPr>
          <a:xfrm rot="16200000" flipH="1">
            <a:off x="1264425" y="5343533"/>
            <a:ext cx="288130" cy="131684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Kształt 108"/>
          <p:cNvCxnSpPr>
            <a:stCxn id="86" idx="4"/>
            <a:endCxn id="115" idx="6"/>
          </p:cNvCxnSpPr>
          <p:nvPr/>
        </p:nvCxnSpPr>
        <p:spPr>
          <a:xfrm rot="5400000">
            <a:off x="2550310" y="5445935"/>
            <a:ext cx="288130" cy="111204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Elipsa 109"/>
          <p:cNvSpPr/>
          <p:nvPr/>
        </p:nvSpPr>
        <p:spPr>
          <a:xfrm>
            <a:off x="2090715" y="4829189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5" name="Elipsa 114"/>
          <p:cNvSpPr/>
          <p:nvPr/>
        </p:nvSpPr>
        <p:spPr>
          <a:xfrm>
            <a:off x="2066914" y="6110303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132" name="Grupa 131"/>
          <p:cNvGrpSpPr/>
          <p:nvPr/>
        </p:nvGrpSpPr>
        <p:grpSpPr>
          <a:xfrm>
            <a:off x="71406" y="2786058"/>
            <a:ext cx="3929090" cy="3857652"/>
            <a:chOff x="71406" y="2786058"/>
            <a:chExt cx="3929090" cy="3857652"/>
          </a:xfrm>
        </p:grpSpPr>
        <p:grpSp>
          <p:nvGrpSpPr>
            <p:cNvPr id="87" name="Grupa 86"/>
            <p:cNvGrpSpPr/>
            <p:nvPr/>
          </p:nvGrpSpPr>
          <p:grpSpPr>
            <a:xfrm>
              <a:off x="71406" y="2786058"/>
              <a:ext cx="3929090" cy="3857652"/>
              <a:chOff x="142844" y="2928934"/>
              <a:chExt cx="3929090" cy="3857652"/>
            </a:xfrm>
          </p:grpSpPr>
          <p:grpSp>
            <p:nvGrpSpPr>
              <p:cNvPr id="44" name="Grupa 43"/>
              <p:cNvGrpSpPr/>
              <p:nvPr/>
            </p:nvGrpSpPr>
            <p:grpSpPr>
              <a:xfrm>
                <a:off x="285720" y="2928934"/>
                <a:ext cx="3786214" cy="3857652"/>
                <a:chOff x="-71470" y="2928934"/>
                <a:chExt cx="3786214" cy="3857652"/>
              </a:xfrm>
            </p:grpSpPr>
            <p:grpSp>
              <p:nvGrpSpPr>
                <p:cNvPr id="32" name="Grupa 31"/>
                <p:cNvGrpSpPr/>
                <p:nvPr/>
              </p:nvGrpSpPr>
              <p:grpSpPr>
                <a:xfrm>
                  <a:off x="-71470" y="2928934"/>
                  <a:ext cx="3786214" cy="3857652"/>
                  <a:chOff x="-32" y="2928934"/>
                  <a:chExt cx="3786214" cy="3857652"/>
                </a:xfrm>
              </p:grpSpPr>
              <p:grpSp>
                <p:nvGrpSpPr>
                  <p:cNvPr id="3" name="Grupa 38"/>
                  <p:cNvGrpSpPr/>
                  <p:nvPr/>
                </p:nvGrpSpPr>
                <p:grpSpPr>
                  <a:xfrm>
                    <a:off x="753128" y="2928934"/>
                    <a:ext cx="3033054" cy="3857652"/>
                    <a:chOff x="906890" y="2928934"/>
                    <a:chExt cx="3033054" cy="3857652"/>
                  </a:xfrm>
                </p:grpSpPr>
                <p:sp>
                  <p:nvSpPr>
                    <p:cNvPr id="7" name="Elipsa 6"/>
                    <p:cNvSpPr/>
                    <p:nvPr/>
                  </p:nvSpPr>
                  <p:spPr>
                    <a:xfrm>
                      <a:off x="1779796" y="2928934"/>
                      <a:ext cx="439514" cy="285752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36000" rIns="36000" bIns="36000" rtlCol="0" anchor="ctr">
                      <a:normAutofit fontScale="47500" lnSpcReduction="20000"/>
                    </a:bodyPr>
                    <a:lstStyle/>
                    <a:p>
                      <a:pPr algn="ctr"/>
                      <a:r>
                        <a:rPr lang="pl-PL" dirty="0" smtClean="0"/>
                        <a:t>start</a:t>
                      </a:r>
                      <a:endParaRPr lang="pl-PL" dirty="0"/>
                    </a:p>
                  </p:txBody>
                </p:sp>
                <p:sp>
                  <p:nvSpPr>
                    <p:cNvPr id="8" name="Schemat blokowy: dane 7"/>
                    <p:cNvSpPr/>
                    <p:nvPr/>
                  </p:nvSpPr>
                  <p:spPr>
                    <a:xfrm>
                      <a:off x="906890" y="3357562"/>
                      <a:ext cx="2186684" cy="285752"/>
                    </a:xfrm>
                    <a:prstGeom prst="flowChartInputOutpu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36000" rIns="36000" bIns="36000" rtlCol="0" anchor="ctr">
                      <a:normAutofit fontScale="62500" lnSpcReduction="20000"/>
                    </a:bodyPr>
                    <a:lstStyle/>
                    <a:p>
                      <a:pPr algn="ctr"/>
                      <a:r>
                        <a:rPr lang="pl-PL" dirty="0" smtClean="0"/>
                        <a:t>Podaj a, b, </a:t>
                      </a:r>
                      <a:r>
                        <a:rPr lang="pl-PL" dirty="0" err="1" smtClean="0"/>
                        <a:t>CzyMax</a:t>
                      </a:r>
                      <a:endParaRPr lang="pl-PL" dirty="0"/>
                    </a:p>
                  </p:txBody>
                </p:sp>
                <p:sp>
                  <p:nvSpPr>
                    <p:cNvPr id="9" name="Schemat blokowy: decyzja 8"/>
                    <p:cNvSpPr/>
                    <p:nvPr/>
                  </p:nvSpPr>
                  <p:spPr>
                    <a:xfrm>
                      <a:off x="1357290" y="3857628"/>
                      <a:ext cx="1285884" cy="500066"/>
                    </a:xfrm>
                    <a:prstGeom prst="flowChartDecision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36000" rIns="36000" bIns="36000" rtlCol="0" anchor="ctr">
                      <a:normAutofit fontScale="40000" lnSpcReduction="20000"/>
                    </a:bodyPr>
                    <a:lstStyle/>
                    <a:p>
                      <a:pPr algn="ctr"/>
                      <a:r>
                        <a:rPr lang="pl-PL" sz="3500" dirty="0" err="1" smtClean="0"/>
                        <a:t>a&lt;b</a:t>
                      </a:r>
                      <a:endParaRPr lang="pl-PL" sz="3500" dirty="0"/>
                    </a:p>
                  </p:txBody>
                </p:sp>
                <p:sp>
                  <p:nvSpPr>
                    <p:cNvPr id="11" name="Elipsa 10"/>
                    <p:cNvSpPr/>
                    <p:nvPr/>
                  </p:nvSpPr>
                  <p:spPr>
                    <a:xfrm>
                      <a:off x="1686586" y="6357958"/>
                      <a:ext cx="571504" cy="428628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36000" rIns="36000" bIns="36000" rtlCol="0" anchor="ctr">
                      <a:normAutofit fontScale="47500" lnSpcReduction="20000"/>
                    </a:bodyPr>
                    <a:lstStyle/>
                    <a:p>
                      <a:pPr algn="ctr"/>
                      <a:r>
                        <a:rPr lang="pl-PL" dirty="0" smtClean="0"/>
                        <a:t>koniec</a:t>
                      </a:r>
                      <a:endParaRPr lang="pl-PL" dirty="0"/>
                    </a:p>
                  </p:txBody>
                </p:sp>
                <p:sp>
                  <p:nvSpPr>
                    <p:cNvPr id="12" name="Prostokąt 11"/>
                    <p:cNvSpPr/>
                    <p:nvPr/>
                  </p:nvSpPr>
                  <p:spPr>
                    <a:xfrm>
                      <a:off x="2796936" y="4357694"/>
                      <a:ext cx="1143008" cy="428628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tIns="36000" rIns="36000" bIns="36000" rtlCol="0" anchor="ctr">
                      <a:normAutofit fontScale="77500" lnSpcReduction="20000"/>
                    </a:bodyPr>
                    <a:lstStyle/>
                    <a:p>
                      <a:pPr algn="ctr"/>
                      <a:r>
                        <a:rPr lang="pl-PL" dirty="0" err="1" smtClean="0"/>
                        <a:t>c_min</a:t>
                      </a:r>
                      <a:r>
                        <a:rPr lang="pl-PL" dirty="0" smtClean="0"/>
                        <a:t> = a</a:t>
                      </a:r>
                    </a:p>
                    <a:p>
                      <a:pPr algn="ctr"/>
                      <a:r>
                        <a:rPr lang="pl-PL" dirty="0" err="1" smtClean="0"/>
                        <a:t>c_max</a:t>
                      </a:r>
                      <a:r>
                        <a:rPr lang="pl-PL" dirty="0" smtClean="0"/>
                        <a:t> =b</a:t>
                      </a:r>
                      <a:endParaRPr lang="pl-PL" dirty="0"/>
                    </a:p>
                  </p:txBody>
                </p:sp>
                <p:cxnSp>
                  <p:nvCxnSpPr>
                    <p:cNvPr id="14" name="Łącznik prosty ze strzałką 13"/>
                    <p:cNvCxnSpPr>
                      <a:stCxn id="7" idx="4"/>
                      <a:endCxn id="8" idx="1"/>
                    </p:cNvCxnSpPr>
                    <p:nvPr/>
                  </p:nvCxnSpPr>
                  <p:spPr>
                    <a:xfrm rot="16200000" flipH="1">
                      <a:off x="1928454" y="3285784"/>
                      <a:ext cx="142876" cy="679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Łącznik prosty ze strzałką 14"/>
                    <p:cNvCxnSpPr>
                      <a:stCxn id="8" idx="4"/>
                      <a:endCxn id="9" idx="0"/>
                    </p:cNvCxnSpPr>
                    <p:nvPr/>
                  </p:nvCxnSpPr>
                  <p:spPr>
                    <a:xfrm rot="5400000">
                      <a:off x="1893075" y="3750471"/>
                      <a:ext cx="214314" cy="1588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Łącznik prosty ze strzałką 19"/>
                    <p:cNvCxnSpPr>
                      <a:stCxn id="115" idx="4"/>
                      <a:endCxn id="11" idx="0"/>
                    </p:cNvCxnSpPr>
                    <p:nvPr/>
                  </p:nvCxnSpPr>
                  <p:spPr>
                    <a:xfrm rot="16200000" flipH="1">
                      <a:off x="1883382" y="6269001"/>
                      <a:ext cx="176217" cy="1695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Kształt 23"/>
                    <p:cNvCxnSpPr>
                      <a:stCxn id="9" idx="3"/>
                      <a:endCxn id="12" idx="0"/>
                    </p:cNvCxnSpPr>
                    <p:nvPr/>
                  </p:nvCxnSpPr>
                  <p:spPr>
                    <a:xfrm>
                      <a:off x="2643174" y="4107661"/>
                      <a:ext cx="725266" cy="250033"/>
                    </a:xfrm>
                    <a:prstGeom prst="bentConnector2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Łącznik prosty ze strzałką 27"/>
                    <p:cNvCxnSpPr>
                      <a:stCxn id="9" idx="2"/>
                      <a:endCxn id="80" idx="0"/>
                    </p:cNvCxnSpPr>
                    <p:nvPr/>
                  </p:nvCxnSpPr>
                  <p:spPr>
                    <a:xfrm rot="5400000">
                      <a:off x="1641850" y="4713692"/>
                      <a:ext cx="714380" cy="2385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Kształt 33"/>
                    <p:cNvCxnSpPr>
                      <a:stCxn id="12" idx="2"/>
                      <a:endCxn id="110" idx="6"/>
                    </p:cNvCxnSpPr>
                    <p:nvPr/>
                  </p:nvCxnSpPr>
                  <p:spPr>
                    <a:xfrm rot="5400000">
                      <a:off x="2660009" y="4156477"/>
                      <a:ext cx="78586" cy="1338277"/>
                    </a:xfrm>
                    <a:prstGeom prst="bentConnector2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5" name="pole tekstowe 34"/>
                    <p:cNvSpPr txBox="1"/>
                    <p:nvPr/>
                  </p:nvSpPr>
                  <p:spPr>
                    <a:xfrm>
                      <a:off x="2654060" y="3786190"/>
                      <a:ext cx="520784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dirty="0" smtClean="0"/>
                        <a:t>TAK</a:t>
                      </a:r>
                      <a:endParaRPr lang="pl-PL" sz="1400" dirty="0"/>
                    </a:p>
                  </p:txBody>
                </p:sp>
                <p:sp>
                  <p:nvSpPr>
                    <p:cNvPr id="36" name="pole tekstowe 35"/>
                    <p:cNvSpPr txBox="1"/>
                    <p:nvPr/>
                  </p:nvSpPr>
                  <p:spPr>
                    <a:xfrm>
                      <a:off x="955186" y="3786190"/>
                      <a:ext cx="484428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dirty="0" smtClean="0"/>
                        <a:t>NIE</a:t>
                      </a:r>
                      <a:endParaRPr lang="pl-PL" sz="1400" dirty="0"/>
                    </a:p>
                  </p:txBody>
                </p:sp>
              </p:grpSp>
              <p:sp>
                <p:nvSpPr>
                  <p:cNvPr id="31" name="Prostokąt 30"/>
                  <p:cNvSpPr/>
                  <p:nvPr/>
                </p:nvSpPr>
                <p:spPr>
                  <a:xfrm>
                    <a:off x="-32" y="4357694"/>
                    <a:ext cx="1143008" cy="428628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rtlCol="0" anchor="ctr">
                    <a:normAutofit fontScale="77500" lnSpcReduction="20000"/>
                  </a:bodyPr>
                  <a:lstStyle/>
                  <a:p>
                    <a:pPr algn="ctr"/>
                    <a:r>
                      <a:rPr lang="pl-PL" dirty="0" err="1" smtClean="0"/>
                      <a:t>c_min</a:t>
                    </a:r>
                    <a:r>
                      <a:rPr lang="pl-PL" dirty="0" smtClean="0"/>
                      <a:t> = b</a:t>
                    </a:r>
                  </a:p>
                  <a:p>
                    <a:pPr algn="ctr"/>
                    <a:r>
                      <a:rPr lang="pl-PL" dirty="0" err="1" smtClean="0"/>
                      <a:t>c_max</a:t>
                    </a:r>
                    <a:r>
                      <a:rPr lang="pl-PL" dirty="0" smtClean="0"/>
                      <a:t> =a</a:t>
                    </a:r>
                    <a:endParaRPr lang="pl-PL" dirty="0"/>
                  </a:p>
                </p:txBody>
              </p:sp>
            </p:grpSp>
            <p:cxnSp>
              <p:nvCxnSpPr>
                <p:cNvPr id="39" name="Kształt 38"/>
                <p:cNvCxnSpPr>
                  <a:stCxn id="9" idx="1"/>
                  <a:endCxn id="31" idx="0"/>
                </p:cNvCxnSpPr>
                <p:nvPr/>
              </p:nvCxnSpPr>
              <p:spPr>
                <a:xfrm rot="10800000" flipV="1">
                  <a:off x="500034" y="4107660"/>
                  <a:ext cx="632056" cy="250033"/>
                </a:xfrm>
                <a:prstGeom prst="bentConnector2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0" name="Schemat blokowy: decyzja 79"/>
              <p:cNvSpPr/>
              <p:nvPr/>
            </p:nvSpPr>
            <p:spPr>
              <a:xfrm>
                <a:off x="1440290" y="5072074"/>
                <a:ext cx="1379094" cy="571504"/>
              </a:xfrm>
              <a:prstGeom prst="flowChartDecis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25000" lnSpcReduction="20000"/>
              </a:bodyPr>
              <a:lstStyle/>
              <a:p>
                <a:pPr algn="ctr"/>
                <a:r>
                  <a:rPr lang="pl-PL" sz="3500" dirty="0" err="1" smtClean="0"/>
                  <a:t>CzyMax</a:t>
                </a:r>
                <a:r>
                  <a:rPr lang="pl-PL" sz="3500" dirty="0" smtClean="0"/>
                  <a:t> = 1</a:t>
                </a:r>
                <a:endParaRPr lang="pl-PL" sz="3500" dirty="0"/>
              </a:p>
            </p:txBody>
          </p:sp>
          <p:sp>
            <p:nvSpPr>
              <p:cNvPr id="85" name="Schemat blokowy: dane 84"/>
              <p:cNvSpPr/>
              <p:nvPr/>
            </p:nvSpPr>
            <p:spPr>
              <a:xfrm>
                <a:off x="142844" y="5643578"/>
                <a:ext cx="1357322" cy="357190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625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  <a:r>
                  <a:rPr lang="pl-PL" dirty="0" err="1" smtClean="0"/>
                  <a:t>c_min</a:t>
                </a:r>
                <a:endParaRPr lang="pl-PL" dirty="0"/>
              </a:p>
            </p:txBody>
          </p:sp>
          <p:sp>
            <p:nvSpPr>
              <p:cNvPr id="86" name="Schemat blokowy: dane 85"/>
              <p:cNvSpPr/>
              <p:nvPr/>
            </p:nvSpPr>
            <p:spPr>
              <a:xfrm>
                <a:off x="2643174" y="5643578"/>
                <a:ext cx="1357322" cy="357190"/>
              </a:xfrm>
              <a:prstGeom prst="flowChartInputOutp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rmAutofit fontScale="62500" lnSpcReduction="20000"/>
              </a:bodyPr>
              <a:lstStyle/>
              <a:p>
                <a:pPr algn="ctr"/>
                <a:r>
                  <a:rPr lang="pl-PL" dirty="0" smtClean="0"/>
                  <a:t>Zwróć </a:t>
                </a:r>
                <a:r>
                  <a:rPr lang="pl-PL" dirty="0" err="1" smtClean="0"/>
                  <a:t>c_max</a:t>
                </a:r>
                <a:endParaRPr lang="pl-PL" dirty="0"/>
              </a:p>
            </p:txBody>
          </p:sp>
        </p:grpSp>
        <p:sp>
          <p:nvSpPr>
            <p:cNvPr id="123" name="pole tekstowe 122"/>
            <p:cNvSpPr txBox="1"/>
            <p:nvPr/>
          </p:nvSpPr>
          <p:spPr>
            <a:xfrm>
              <a:off x="2786050" y="4929198"/>
              <a:ext cx="520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TAK</a:t>
              </a:r>
              <a:endParaRPr lang="pl-PL" sz="1400" dirty="0"/>
            </a:p>
          </p:txBody>
        </p:sp>
        <p:sp>
          <p:nvSpPr>
            <p:cNvPr id="124" name="pole tekstowe 123"/>
            <p:cNvSpPr txBox="1"/>
            <p:nvPr/>
          </p:nvSpPr>
          <p:spPr>
            <a:xfrm>
              <a:off x="1000100" y="4929198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NIE</a:t>
              </a:r>
              <a:endParaRPr lang="pl-PL" sz="1400" dirty="0"/>
            </a:p>
          </p:txBody>
        </p:sp>
      </p:grpSp>
      <p:grpSp>
        <p:nvGrpSpPr>
          <p:cNvPr id="131" name="Grupa 130"/>
          <p:cNvGrpSpPr/>
          <p:nvPr/>
        </p:nvGrpSpPr>
        <p:grpSpPr>
          <a:xfrm>
            <a:off x="6786578" y="5072074"/>
            <a:ext cx="2214578" cy="1714512"/>
            <a:chOff x="6500826" y="3214686"/>
            <a:chExt cx="2214578" cy="1714512"/>
          </a:xfrm>
        </p:grpSpPr>
        <p:grpSp>
          <p:nvGrpSpPr>
            <p:cNvPr id="63" name="Grupa 62"/>
            <p:cNvGrpSpPr/>
            <p:nvPr/>
          </p:nvGrpSpPr>
          <p:grpSpPr>
            <a:xfrm>
              <a:off x="6500826" y="3214686"/>
              <a:ext cx="2214578" cy="1714512"/>
              <a:chOff x="6290478" y="4929198"/>
              <a:chExt cx="2337581" cy="1714512"/>
            </a:xfrm>
          </p:grpSpPr>
          <p:sp>
            <p:nvSpPr>
              <p:cNvPr id="46" name="Prostokąt zaokrąglony 45"/>
              <p:cNvSpPr/>
              <p:nvPr/>
            </p:nvSpPr>
            <p:spPr>
              <a:xfrm>
                <a:off x="6290478" y="4929198"/>
                <a:ext cx="2337581" cy="1714512"/>
              </a:xfrm>
              <a:prstGeom prst="roundRect">
                <a:avLst>
                  <a:gd name="adj" fmla="val 9048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45" name="pole tekstowe 44"/>
              <p:cNvSpPr txBox="1"/>
              <p:nvPr/>
            </p:nvSpPr>
            <p:spPr>
              <a:xfrm>
                <a:off x="6348071" y="4983628"/>
                <a:ext cx="16529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 smtClean="0">
                    <a:solidFill>
                      <a:srgbClr val="FF0000"/>
                    </a:solidFill>
                  </a:rPr>
                  <a:t>Weryfikacja kodu</a:t>
                </a:r>
                <a:endParaRPr lang="pl-PL" sz="1400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643702" y="3571876"/>
              <a:ext cx="1943100" cy="1257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324116"/>
            <a:ext cx="3671887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2. </a:t>
            </a:r>
            <a:r>
              <a:rPr lang="pl-PL" sz="2400" b="1" dirty="0" smtClean="0"/>
              <a:t>b)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pl-PL" sz="2400" dirty="0" smtClean="0"/>
              <a:t>stwórz interfejs użytkownika dla zadania.</a:t>
            </a:r>
            <a:endParaRPr lang="pl-PL" sz="2400" dirty="0"/>
          </a:p>
        </p:txBody>
      </p:sp>
      <p:sp>
        <p:nvSpPr>
          <p:cNvPr id="29" name="Objaśnienie prostokątne 28"/>
          <p:cNvSpPr/>
          <p:nvPr/>
        </p:nvSpPr>
        <p:spPr>
          <a:xfrm>
            <a:off x="4071934" y="1538298"/>
            <a:ext cx="2071702" cy="642942"/>
          </a:xfrm>
          <a:prstGeom prst="wedgeRectCallout">
            <a:avLst>
              <a:gd name="adj1" fmla="val 8371"/>
              <a:gd name="adj2" fmla="val 92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Formularz</a:t>
            </a:r>
            <a:r>
              <a:rPr lang="pl-PL" b="1" dirty="0" smtClean="0"/>
              <a:t>  </a:t>
            </a:r>
            <a:r>
              <a:rPr lang="pl-PL" b="1" dirty="0" err="1" smtClean="0"/>
              <a:t>UserForm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smtClean="0"/>
              <a:t>UserForm1</a:t>
            </a:r>
            <a:endParaRPr lang="pl-PL" b="1" dirty="0"/>
          </a:p>
        </p:txBody>
      </p:sp>
      <p:sp>
        <p:nvSpPr>
          <p:cNvPr id="30" name="Objaśnienie prostokątne 29"/>
          <p:cNvSpPr/>
          <p:nvPr/>
        </p:nvSpPr>
        <p:spPr>
          <a:xfrm>
            <a:off x="285720" y="2609868"/>
            <a:ext cx="1928826" cy="642942"/>
          </a:xfrm>
          <a:prstGeom prst="wedgeRectCallout">
            <a:avLst>
              <a:gd name="adj1" fmla="val 107022"/>
              <a:gd name="adj2" fmla="val 833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TextBox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smtClean="0"/>
              <a:t>TextLiczba1</a:t>
            </a:r>
            <a:endParaRPr lang="pl-PL" b="1" dirty="0"/>
          </a:p>
        </p:txBody>
      </p:sp>
      <p:sp>
        <p:nvSpPr>
          <p:cNvPr id="31" name="Objaśnienie prostokątne 30"/>
          <p:cNvSpPr/>
          <p:nvPr/>
        </p:nvSpPr>
        <p:spPr>
          <a:xfrm>
            <a:off x="357158" y="5038760"/>
            <a:ext cx="2000264" cy="642942"/>
          </a:xfrm>
          <a:prstGeom prst="wedgeRectCallout">
            <a:avLst>
              <a:gd name="adj1" fmla="val 80211"/>
              <a:gd name="adj2" fmla="val -1093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Label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</a:t>
            </a:r>
            <a:r>
              <a:rPr lang="pl-PL" b="1" dirty="0" smtClean="0"/>
              <a:t> </a:t>
            </a:r>
            <a:r>
              <a:rPr lang="pl-PL" b="1" dirty="0" err="1" smtClean="0"/>
              <a:t>LabelWynik</a:t>
            </a:r>
            <a:endParaRPr lang="pl-PL" b="1" dirty="0"/>
          </a:p>
        </p:txBody>
      </p:sp>
      <p:sp>
        <p:nvSpPr>
          <p:cNvPr id="32" name="Objaśnienie prostokątne 31"/>
          <p:cNvSpPr/>
          <p:nvPr/>
        </p:nvSpPr>
        <p:spPr>
          <a:xfrm>
            <a:off x="6357950" y="4252942"/>
            <a:ext cx="2143140" cy="642942"/>
          </a:xfrm>
          <a:prstGeom prst="wedgeRectCallout">
            <a:avLst>
              <a:gd name="adj1" fmla="val -86211"/>
              <a:gd name="adj2" fmla="val 695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CommandButton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ButtonOblicz</a:t>
            </a:r>
            <a:endParaRPr lang="pl-PL" b="1" dirty="0"/>
          </a:p>
        </p:txBody>
      </p:sp>
      <p:sp>
        <p:nvSpPr>
          <p:cNvPr id="33" name="Objaśnienie prostokątne 32"/>
          <p:cNvSpPr/>
          <p:nvPr/>
        </p:nvSpPr>
        <p:spPr>
          <a:xfrm>
            <a:off x="6357950" y="5038760"/>
            <a:ext cx="2143140" cy="642942"/>
          </a:xfrm>
          <a:prstGeom prst="wedgeRectCallout">
            <a:avLst>
              <a:gd name="adj1" fmla="val -85703"/>
              <a:gd name="adj2" fmla="val 50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CommandButton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ButtonZamknij</a:t>
            </a:r>
            <a:endParaRPr lang="pl-PL" b="1" dirty="0"/>
          </a:p>
        </p:txBody>
      </p:sp>
      <p:sp>
        <p:nvSpPr>
          <p:cNvPr id="14" name="Objaśnienie prostokątne 13"/>
          <p:cNvSpPr/>
          <p:nvPr/>
        </p:nvSpPr>
        <p:spPr>
          <a:xfrm>
            <a:off x="285720" y="3395686"/>
            <a:ext cx="1928826" cy="642942"/>
          </a:xfrm>
          <a:prstGeom prst="wedgeRectCallout">
            <a:avLst>
              <a:gd name="adj1" fmla="val 108151"/>
              <a:gd name="adj2" fmla="val 511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TextBox</a:t>
            </a:r>
            <a:r>
              <a:rPr lang="pl-PL" b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smtClean="0"/>
              <a:t>TextLiczba2</a:t>
            </a:r>
            <a:endParaRPr lang="pl-PL" b="1" dirty="0"/>
          </a:p>
        </p:txBody>
      </p:sp>
      <p:sp>
        <p:nvSpPr>
          <p:cNvPr id="15" name="Objaśnienie prostokątne 14"/>
          <p:cNvSpPr/>
          <p:nvPr/>
        </p:nvSpPr>
        <p:spPr>
          <a:xfrm>
            <a:off x="6357950" y="2324116"/>
            <a:ext cx="2143140" cy="571504"/>
          </a:xfrm>
          <a:prstGeom prst="wedgeRectCallout">
            <a:avLst>
              <a:gd name="adj1" fmla="val -121258"/>
              <a:gd name="adj2" fmla="val 107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OptionButton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OptionMax</a:t>
            </a:r>
            <a:endParaRPr lang="pl-PL" b="1" dirty="0"/>
          </a:p>
        </p:txBody>
      </p:sp>
      <p:sp>
        <p:nvSpPr>
          <p:cNvPr id="16" name="Objaśnienie prostokątne 15"/>
          <p:cNvSpPr/>
          <p:nvPr/>
        </p:nvSpPr>
        <p:spPr>
          <a:xfrm>
            <a:off x="6357950" y="3038496"/>
            <a:ext cx="2143140" cy="571504"/>
          </a:xfrm>
          <a:prstGeom prst="wedgeRectCallout">
            <a:avLst>
              <a:gd name="adj1" fmla="val -122274"/>
              <a:gd name="adj2" fmla="val 521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pl-PL" dirty="0" smtClean="0"/>
              <a:t>Pole</a:t>
            </a:r>
            <a:r>
              <a:rPr lang="pl-PL" b="1" dirty="0" smtClean="0"/>
              <a:t> </a:t>
            </a:r>
            <a:r>
              <a:rPr lang="pl-PL" b="1" dirty="0" err="1" smtClean="0"/>
              <a:t>OptionButton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nazwa: </a:t>
            </a:r>
            <a:r>
              <a:rPr lang="pl-PL" b="1" dirty="0" err="1" smtClean="0"/>
              <a:t>OptionMax</a:t>
            </a:r>
            <a:endParaRPr lang="pl-P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5373687" cy="562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-24"/>
            <a:ext cx="8329642" cy="1143000"/>
          </a:xfrm>
        </p:spPr>
        <p:txBody>
          <a:bodyPr>
            <a:noAutofit/>
          </a:bodyPr>
          <a:lstStyle/>
          <a:p>
            <a:r>
              <a:rPr lang="pl-PL" sz="2400" b="1" dirty="0" smtClean="0"/>
              <a:t>Zad 2. </a:t>
            </a:r>
            <a:r>
              <a:rPr lang="pl-PL" sz="2400" b="1" dirty="0" smtClean="0"/>
              <a:t>c)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pl-PL" sz="2400" dirty="0" smtClean="0"/>
              <a:t>podepnij napisany wcześniej  kod pod utworzony interfejs. </a:t>
            </a:r>
            <a:endParaRPr lang="pl-PL" sz="2400" dirty="0"/>
          </a:p>
        </p:txBody>
      </p:sp>
      <p:sp>
        <p:nvSpPr>
          <p:cNvPr id="18" name="Dowolny kształt 17"/>
          <p:cNvSpPr/>
          <p:nvPr/>
        </p:nvSpPr>
        <p:spPr>
          <a:xfrm>
            <a:off x="1285852" y="1142984"/>
            <a:ext cx="1589314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11399"/>
            <a:ext cx="4052887" cy="467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Dowolny kształt 18"/>
          <p:cNvSpPr/>
          <p:nvPr/>
        </p:nvSpPr>
        <p:spPr>
          <a:xfrm>
            <a:off x="6000760" y="2164888"/>
            <a:ext cx="1428760" cy="335643"/>
          </a:xfrm>
          <a:custGeom>
            <a:avLst/>
            <a:gdLst>
              <a:gd name="connsiteX0" fmla="*/ 326571 w 1589314"/>
              <a:gd name="connsiteY0" fmla="*/ 23586 h 335643"/>
              <a:gd name="connsiteX1" fmla="*/ 76200 w 1589314"/>
              <a:gd name="connsiteY1" fmla="*/ 45357 h 335643"/>
              <a:gd name="connsiteX2" fmla="*/ 206828 w 1589314"/>
              <a:gd name="connsiteY2" fmla="*/ 295729 h 335643"/>
              <a:gd name="connsiteX3" fmla="*/ 1317171 w 1589314"/>
              <a:gd name="connsiteY3" fmla="*/ 284843 h 335643"/>
              <a:gd name="connsiteX4" fmla="*/ 1589314 w 1589314"/>
              <a:gd name="connsiteY4" fmla="*/ 165100 h 335643"/>
              <a:gd name="connsiteX5" fmla="*/ 1317171 w 1589314"/>
              <a:gd name="connsiteY5" fmla="*/ 34472 h 335643"/>
              <a:gd name="connsiteX6" fmla="*/ 272142 w 1589314"/>
              <a:gd name="connsiteY6" fmla="*/ 34472 h 33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9314" h="335643">
                <a:moveTo>
                  <a:pt x="326571" y="23586"/>
                </a:moveTo>
                <a:cubicBezTo>
                  <a:pt x="211364" y="11793"/>
                  <a:pt x="96157" y="0"/>
                  <a:pt x="76200" y="45357"/>
                </a:cubicBezTo>
                <a:cubicBezTo>
                  <a:pt x="56243" y="90714"/>
                  <a:pt x="0" y="255815"/>
                  <a:pt x="206828" y="295729"/>
                </a:cubicBezTo>
                <a:cubicBezTo>
                  <a:pt x="413657" y="335643"/>
                  <a:pt x="1086757" y="306614"/>
                  <a:pt x="1317171" y="284843"/>
                </a:cubicBezTo>
                <a:cubicBezTo>
                  <a:pt x="1547585" y="263072"/>
                  <a:pt x="1589314" y="206828"/>
                  <a:pt x="1589314" y="165100"/>
                </a:cubicBezTo>
                <a:cubicBezTo>
                  <a:pt x="1589314" y="123372"/>
                  <a:pt x="1536700" y="56243"/>
                  <a:pt x="1317171" y="34472"/>
                </a:cubicBezTo>
                <a:cubicBezTo>
                  <a:pt x="1097642" y="12701"/>
                  <a:pt x="684892" y="23586"/>
                  <a:pt x="272142" y="34472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zny">
  <a:themeElements>
    <a:clrScheme name="Techniczny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zny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zn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1484</TotalTime>
  <Words>651</Words>
  <PresentationFormat>Pokaz na ekranie (4:3)</PresentationFormat>
  <Paragraphs>223</Paragraphs>
  <Slides>18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Techniczny</vt:lpstr>
      <vt:lpstr>Visual basic  for application  EXCEL</vt:lpstr>
      <vt:lpstr>Zad 1.  Prosta aplikacja  obliczająca moduł z liczby</vt:lpstr>
      <vt:lpstr>Zad 1. a)  zbuduj i zaimplementuj algorytm obliczający wartość bezwzględną z podanej liczby. </vt:lpstr>
      <vt:lpstr>Zad 1. b)  stwórz interfejs użytkownika dla zadania.</vt:lpstr>
      <vt:lpstr>Zad 1. c)  podepnij napisany wcześniej  kod pod utworzony interfejs. </vt:lpstr>
      <vt:lpstr>Slajd 6</vt:lpstr>
      <vt:lpstr>Zad 2. a)  zbuduj i zaimplementuj algorytm obliczający wartość maksymalną lub minimalną z dwóch podanych liczb. </vt:lpstr>
      <vt:lpstr>Zad 2. b)  stwórz interfejs użytkownika dla zadania.</vt:lpstr>
      <vt:lpstr>Zad 2. c)  podepnij napisany wcześniej  kod pod utworzony interfejs. </vt:lpstr>
      <vt:lpstr>Slajd 10</vt:lpstr>
      <vt:lpstr>Zad 3. a) zbuduj i zaimplementuj algorytm  obliczający wartość funkcji  podanej wzorem z klamrą. </vt:lpstr>
      <vt:lpstr>Zad 3. b)  stwórz interfejs użytkownika dla zadania.</vt:lpstr>
      <vt:lpstr>Zad 3. c)  podepnij napisany wcześniej  kod pod utworzony interfejs. </vt:lpstr>
      <vt:lpstr>Slajd 14</vt:lpstr>
      <vt:lpstr>Zad 4. a) zbuduj i zaimplementuj algorytm rozpoznający porę dnia  na podstawie czasu systemowego </vt:lpstr>
      <vt:lpstr>Zad 4. a) c.d. zbuduj i zaimplementuj algorytm rozpoznający porę dnia  na podstawie czasu systemowego </vt:lpstr>
      <vt:lpstr>Zad 4. b)  stwórz interfejs użytkownika dla zadania.</vt:lpstr>
      <vt:lpstr>Zad 4. c)  podepnij napisany wcześniej  kod pod utworzony interfejs.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basic  for application  EXCEL</dc:title>
  <dc:creator>Ania</dc:creator>
  <cp:lastModifiedBy>AT</cp:lastModifiedBy>
  <cp:revision>43</cp:revision>
  <dcterms:created xsi:type="dcterms:W3CDTF">2007-12-06T10:48:26Z</dcterms:created>
  <dcterms:modified xsi:type="dcterms:W3CDTF">2007-12-06T17:12:36Z</dcterms:modified>
</cp:coreProperties>
</file>