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1" r:id="rId3"/>
    <p:sldId id="287" r:id="rId4"/>
    <p:sldId id="285" r:id="rId5"/>
    <p:sldId id="288" r:id="rId6"/>
    <p:sldId id="286" r:id="rId7"/>
    <p:sldId id="277" r:id="rId8"/>
    <p:sldId id="276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75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8" autoAdjust="0"/>
    <p:restoredTop sz="94660"/>
  </p:normalViewPr>
  <p:slideViewPr>
    <p:cSldViewPr>
      <p:cViewPr>
        <p:scale>
          <a:sx n="66" d="100"/>
          <a:sy n="66" d="100"/>
        </p:scale>
        <p:origin x="-1656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AE2F0-03F3-4E44-A15B-7FDFFC59CCEF}" type="datetimeFigureOut">
              <a:rPr lang="pl-PL" smtClean="0"/>
              <a:pPr/>
              <a:t>2010-03-24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9A0AD-D30D-4218-9047-32D7DF78825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51C84-A01B-4B3C-8371-C1337B421594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2010-03-24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2010-03-24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2010-03-24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2010-03-24</a:t>
            </a:fld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2010-03-24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2010-03-24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2010-03-24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2010-03-24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9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1.png"/><Relationship Id="rId7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3357562"/>
            <a:ext cx="7143768" cy="2301240"/>
          </a:xfrm>
        </p:spPr>
        <p:txBody>
          <a:bodyPr>
            <a:normAutofit/>
          </a:bodyPr>
          <a:lstStyle/>
          <a:p>
            <a:r>
              <a:rPr lang="pl-PL" dirty="0" smtClean="0"/>
              <a:t>VISUAL BASIC</a:t>
            </a:r>
            <a:br>
              <a:rPr lang="pl-PL" dirty="0" smtClean="0"/>
            </a:br>
            <a:r>
              <a:rPr lang="pl-PL" dirty="0" smtClean="0"/>
              <a:t>FOR APLICATION</a:t>
            </a:r>
            <a:br>
              <a:rPr lang="pl-PL" dirty="0" smtClean="0"/>
            </a:br>
            <a:r>
              <a:rPr lang="pl-PL" dirty="0" smtClean="0"/>
              <a:t>(VBA)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Excel 2007</a:t>
            </a:r>
            <a:endParaRPr lang="pl-PL" dirty="0"/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2628094" y="6107762"/>
            <a:ext cx="6480048" cy="714380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Anna </a:t>
            </a:r>
            <a:r>
              <a:rPr kumimoji="0" lang="pl-PL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Tomkowska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143116"/>
            <a:ext cx="2438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76658"/>
            <a:ext cx="34099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141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Tworzenia makra</a:t>
            </a:r>
            <a:br>
              <a:rPr lang="pl-PL" dirty="0" smtClean="0"/>
            </a:br>
            <a:r>
              <a:rPr lang="pl-PL" sz="3100" dirty="0" smtClean="0"/>
              <a:t>odwołanie względne</a:t>
            </a:r>
            <a:endParaRPr lang="pl-PL" dirty="0"/>
          </a:p>
        </p:txBody>
      </p:sp>
      <p:grpSp>
        <p:nvGrpSpPr>
          <p:cNvPr id="3" name="Grupa 10"/>
          <p:cNvGrpSpPr/>
          <p:nvPr/>
        </p:nvGrpSpPr>
        <p:grpSpPr>
          <a:xfrm>
            <a:off x="428596" y="1933584"/>
            <a:ext cx="2413000" cy="1467081"/>
            <a:chOff x="943176" y="1643050"/>
            <a:chExt cx="2413000" cy="1467081"/>
          </a:xfrm>
        </p:grpSpPr>
        <p:pic>
          <p:nvPicPr>
            <p:cNvPr id="5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43176" y="1643050"/>
              <a:ext cx="2413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1905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43176" y="2300506"/>
              <a:ext cx="2400300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5857892"/>
            <a:ext cx="24098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Elipsa 15"/>
          <p:cNvSpPr/>
          <p:nvPr/>
        </p:nvSpPr>
        <p:spPr>
          <a:xfrm>
            <a:off x="2714612" y="2362212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2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18" name="Dowolny kształt 17"/>
          <p:cNvSpPr/>
          <p:nvPr/>
        </p:nvSpPr>
        <p:spPr>
          <a:xfrm>
            <a:off x="1161143" y="2556201"/>
            <a:ext cx="1383695" cy="304800"/>
          </a:xfrm>
          <a:custGeom>
            <a:avLst/>
            <a:gdLst>
              <a:gd name="connsiteX0" fmla="*/ 551543 w 1383695"/>
              <a:gd name="connsiteY0" fmla="*/ 53218 h 304800"/>
              <a:gd name="connsiteX1" fmla="*/ 275771 w 1383695"/>
              <a:gd name="connsiteY1" fmla="*/ 9676 h 304800"/>
              <a:gd name="connsiteX2" fmla="*/ 29028 w 1383695"/>
              <a:gd name="connsiteY2" fmla="*/ 111276 h 304800"/>
              <a:gd name="connsiteX3" fmla="*/ 101600 w 1383695"/>
              <a:gd name="connsiteY3" fmla="*/ 212876 h 304800"/>
              <a:gd name="connsiteX4" fmla="*/ 609600 w 1383695"/>
              <a:gd name="connsiteY4" fmla="*/ 256418 h 304800"/>
              <a:gd name="connsiteX5" fmla="*/ 1291771 w 1383695"/>
              <a:gd name="connsiteY5" fmla="*/ 270933 h 304800"/>
              <a:gd name="connsiteX6" fmla="*/ 1161143 w 1383695"/>
              <a:gd name="connsiteY6" fmla="*/ 53218 h 304800"/>
              <a:gd name="connsiteX7" fmla="*/ 362857 w 1383695"/>
              <a:gd name="connsiteY7" fmla="*/ 9676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3695" h="304800">
                <a:moveTo>
                  <a:pt x="551543" y="53218"/>
                </a:moveTo>
                <a:cubicBezTo>
                  <a:pt x="457200" y="26609"/>
                  <a:pt x="362857" y="0"/>
                  <a:pt x="275771" y="9676"/>
                </a:cubicBezTo>
                <a:cubicBezTo>
                  <a:pt x="188685" y="19352"/>
                  <a:pt x="58057" y="77409"/>
                  <a:pt x="29028" y="111276"/>
                </a:cubicBezTo>
                <a:cubicBezTo>
                  <a:pt x="0" y="145143"/>
                  <a:pt x="4838" y="188686"/>
                  <a:pt x="101600" y="212876"/>
                </a:cubicBezTo>
                <a:cubicBezTo>
                  <a:pt x="198362" y="237066"/>
                  <a:pt x="411238" y="246742"/>
                  <a:pt x="609600" y="256418"/>
                </a:cubicBezTo>
                <a:cubicBezTo>
                  <a:pt x="807962" y="266094"/>
                  <a:pt x="1199847" y="304800"/>
                  <a:pt x="1291771" y="270933"/>
                </a:cubicBezTo>
                <a:cubicBezTo>
                  <a:pt x="1383695" y="237066"/>
                  <a:pt x="1315962" y="96761"/>
                  <a:pt x="1161143" y="53218"/>
                </a:cubicBezTo>
                <a:cubicBezTo>
                  <a:pt x="1006324" y="9675"/>
                  <a:pt x="362857" y="9676"/>
                  <a:pt x="362857" y="9676"/>
                </a:cubicBez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0" name="Łącznik prosty ze strzałką 19"/>
          <p:cNvCxnSpPr>
            <a:stCxn id="18" idx="5"/>
          </p:cNvCxnSpPr>
          <p:nvPr/>
        </p:nvCxnSpPr>
        <p:spPr>
          <a:xfrm>
            <a:off x="2452914" y="2827134"/>
            <a:ext cx="404574" cy="82096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ipsa 20"/>
          <p:cNvSpPr/>
          <p:nvPr/>
        </p:nvSpPr>
        <p:spPr>
          <a:xfrm>
            <a:off x="2357422" y="3290906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3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5" name="Dowolny kształt 24"/>
          <p:cNvSpPr/>
          <p:nvPr/>
        </p:nvSpPr>
        <p:spPr>
          <a:xfrm>
            <a:off x="2500298" y="5942960"/>
            <a:ext cx="883629" cy="304800"/>
          </a:xfrm>
          <a:custGeom>
            <a:avLst/>
            <a:gdLst>
              <a:gd name="connsiteX0" fmla="*/ 551543 w 1383695"/>
              <a:gd name="connsiteY0" fmla="*/ 53218 h 304800"/>
              <a:gd name="connsiteX1" fmla="*/ 275771 w 1383695"/>
              <a:gd name="connsiteY1" fmla="*/ 9676 h 304800"/>
              <a:gd name="connsiteX2" fmla="*/ 29028 w 1383695"/>
              <a:gd name="connsiteY2" fmla="*/ 111276 h 304800"/>
              <a:gd name="connsiteX3" fmla="*/ 101600 w 1383695"/>
              <a:gd name="connsiteY3" fmla="*/ 212876 h 304800"/>
              <a:gd name="connsiteX4" fmla="*/ 609600 w 1383695"/>
              <a:gd name="connsiteY4" fmla="*/ 256418 h 304800"/>
              <a:gd name="connsiteX5" fmla="*/ 1291771 w 1383695"/>
              <a:gd name="connsiteY5" fmla="*/ 270933 h 304800"/>
              <a:gd name="connsiteX6" fmla="*/ 1161143 w 1383695"/>
              <a:gd name="connsiteY6" fmla="*/ 53218 h 304800"/>
              <a:gd name="connsiteX7" fmla="*/ 362857 w 1383695"/>
              <a:gd name="connsiteY7" fmla="*/ 9676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3695" h="304800">
                <a:moveTo>
                  <a:pt x="551543" y="53218"/>
                </a:moveTo>
                <a:cubicBezTo>
                  <a:pt x="457200" y="26609"/>
                  <a:pt x="362857" y="0"/>
                  <a:pt x="275771" y="9676"/>
                </a:cubicBezTo>
                <a:cubicBezTo>
                  <a:pt x="188685" y="19352"/>
                  <a:pt x="58057" y="77409"/>
                  <a:pt x="29028" y="111276"/>
                </a:cubicBezTo>
                <a:cubicBezTo>
                  <a:pt x="0" y="145143"/>
                  <a:pt x="4838" y="188686"/>
                  <a:pt x="101600" y="212876"/>
                </a:cubicBezTo>
                <a:cubicBezTo>
                  <a:pt x="198362" y="237066"/>
                  <a:pt x="411238" y="246742"/>
                  <a:pt x="609600" y="256418"/>
                </a:cubicBezTo>
                <a:cubicBezTo>
                  <a:pt x="807962" y="266094"/>
                  <a:pt x="1199847" y="304800"/>
                  <a:pt x="1291771" y="270933"/>
                </a:cubicBezTo>
                <a:cubicBezTo>
                  <a:pt x="1383695" y="237066"/>
                  <a:pt x="1315962" y="96761"/>
                  <a:pt x="1161143" y="53218"/>
                </a:cubicBezTo>
                <a:cubicBezTo>
                  <a:pt x="1006324" y="9675"/>
                  <a:pt x="362857" y="9676"/>
                  <a:pt x="362857" y="9676"/>
                </a:cubicBez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6" name="Picture 4" descr="C:\Users\Ania\Desktop\myszkaL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067899">
            <a:off x="3048461" y="5979691"/>
            <a:ext cx="276225" cy="285750"/>
          </a:xfrm>
          <a:prstGeom prst="rect">
            <a:avLst/>
          </a:prstGeom>
          <a:noFill/>
        </p:spPr>
      </p:pic>
      <p:sp>
        <p:nvSpPr>
          <p:cNvPr id="27" name="Prostokąt 26"/>
          <p:cNvSpPr/>
          <p:nvPr/>
        </p:nvSpPr>
        <p:spPr>
          <a:xfrm>
            <a:off x="4714876" y="3786190"/>
            <a:ext cx="4214842" cy="16435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FFC000"/>
            </a:solidFill>
          </a:ln>
        </p:spPr>
        <p:txBody>
          <a:bodyPr wrap="square" lIns="36000" rIns="36000">
            <a:spAutoFit/>
          </a:bodyPr>
          <a:lstStyle/>
          <a:p>
            <a:pPr marL="108000" lvl="1">
              <a:lnSpc>
                <a:spcPct val="80000"/>
              </a:lnSpc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Rejestrowanie wszystkich operacji </a:t>
            </a:r>
          </a:p>
          <a:p>
            <a:pPr marL="108000" lvl="1">
              <a:lnSpc>
                <a:spcPct val="80000"/>
              </a:lnSpc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danych i arkuszach, które można wykonać przy pomocy </a:t>
            </a:r>
          </a:p>
          <a:p>
            <a:pPr marL="108000" lvl="1">
              <a:lnSpc>
                <a:spcPct val="80000"/>
              </a:lnSpc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menu, przycisków lub klawiatury.</a:t>
            </a:r>
          </a:p>
          <a:p>
            <a:pPr marL="108000" lvl="1">
              <a:lnSpc>
                <a:spcPct val="80000"/>
              </a:lnSpc>
            </a:pPr>
            <a:endParaRPr lang="pl-PL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08000" lvl="1">
              <a:lnSpc>
                <a:spcPct val="80000"/>
              </a:lnSpc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do momentu</a:t>
            </a:r>
          </a:p>
          <a:p>
            <a:pPr marL="108000" lvl="1">
              <a:lnSpc>
                <a:spcPct val="80000"/>
              </a:lnSpc>
            </a:pPr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zatrzymania rejestrowania</a:t>
            </a:r>
          </a:p>
        </p:txBody>
      </p:sp>
      <p:cxnSp>
        <p:nvCxnSpPr>
          <p:cNvPr id="30" name="Łącznik prosty ze strzałką 29"/>
          <p:cNvCxnSpPr/>
          <p:nvPr/>
        </p:nvCxnSpPr>
        <p:spPr>
          <a:xfrm rot="5400000" flipH="1" flipV="1">
            <a:off x="3533758" y="3038482"/>
            <a:ext cx="1933608" cy="128588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Dowolny kształt 35"/>
          <p:cNvSpPr/>
          <p:nvPr/>
        </p:nvSpPr>
        <p:spPr>
          <a:xfrm>
            <a:off x="7358082" y="5857892"/>
            <a:ext cx="1571636" cy="285752"/>
          </a:xfrm>
          <a:custGeom>
            <a:avLst/>
            <a:gdLst>
              <a:gd name="connsiteX0" fmla="*/ 551543 w 1383695"/>
              <a:gd name="connsiteY0" fmla="*/ 53218 h 304800"/>
              <a:gd name="connsiteX1" fmla="*/ 275771 w 1383695"/>
              <a:gd name="connsiteY1" fmla="*/ 9676 h 304800"/>
              <a:gd name="connsiteX2" fmla="*/ 29028 w 1383695"/>
              <a:gd name="connsiteY2" fmla="*/ 111276 h 304800"/>
              <a:gd name="connsiteX3" fmla="*/ 101600 w 1383695"/>
              <a:gd name="connsiteY3" fmla="*/ 212876 h 304800"/>
              <a:gd name="connsiteX4" fmla="*/ 609600 w 1383695"/>
              <a:gd name="connsiteY4" fmla="*/ 256418 h 304800"/>
              <a:gd name="connsiteX5" fmla="*/ 1291771 w 1383695"/>
              <a:gd name="connsiteY5" fmla="*/ 270933 h 304800"/>
              <a:gd name="connsiteX6" fmla="*/ 1161143 w 1383695"/>
              <a:gd name="connsiteY6" fmla="*/ 53218 h 304800"/>
              <a:gd name="connsiteX7" fmla="*/ 362857 w 1383695"/>
              <a:gd name="connsiteY7" fmla="*/ 9676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3695" h="304800">
                <a:moveTo>
                  <a:pt x="551543" y="53218"/>
                </a:moveTo>
                <a:cubicBezTo>
                  <a:pt x="457200" y="26609"/>
                  <a:pt x="362857" y="0"/>
                  <a:pt x="275771" y="9676"/>
                </a:cubicBezTo>
                <a:cubicBezTo>
                  <a:pt x="188685" y="19352"/>
                  <a:pt x="58057" y="77409"/>
                  <a:pt x="29028" y="111276"/>
                </a:cubicBezTo>
                <a:cubicBezTo>
                  <a:pt x="0" y="145143"/>
                  <a:pt x="4838" y="188686"/>
                  <a:pt x="101600" y="212876"/>
                </a:cubicBezTo>
                <a:cubicBezTo>
                  <a:pt x="198362" y="237066"/>
                  <a:pt x="411238" y="246742"/>
                  <a:pt x="609600" y="256418"/>
                </a:cubicBezTo>
                <a:cubicBezTo>
                  <a:pt x="807962" y="266094"/>
                  <a:pt x="1199847" y="304800"/>
                  <a:pt x="1291771" y="270933"/>
                </a:cubicBezTo>
                <a:cubicBezTo>
                  <a:pt x="1383695" y="237066"/>
                  <a:pt x="1315962" y="96761"/>
                  <a:pt x="1161143" y="53218"/>
                </a:cubicBezTo>
                <a:cubicBezTo>
                  <a:pt x="1006324" y="9675"/>
                  <a:pt x="362857" y="9676"/>
                  <a:pt x="362857" y="9676"/>
                </a:cubicBez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7" name="Łącznik prosty ze strzałką 36"/>
          <p:cNvCxnSpPr>
            <a:endCxn id="36" idx="6"/>
          </p:cNvCxnSpPr>
          <p:nvPr/>
        </p:nvCxnSpPr>
        <p:spPr>
          <a:xfrm>
            <a:off x="7786711" y="5072076"/>
            <a:ext cx="890227" cy="83570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1285852" y="1357298"/>
            <a:ext cx="3429024" cy="3139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FFC000"/>
            </a:solidFill>
          </a:ln>
        </p:spPr>
        <p:txBody>
          <a:bodyPr wrap="square" lIns="36000" rIns="36000">
            <a:spAutoFit/>
          </a:bodyPr>
          <a:lstStyle/>
          <a:p>
            <a:pPr marL="108000" lvl="1">
              <a:lnSpc>
                <a:spcPct val="80000"/>
              </a:lnSpc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Zaznacz komórkę</a:t>
            </a: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B2 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Arkuszu 1</a:t>
            </a:r>
            <a:endParaRPr lang="pl-PL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Elipsa 21"/>
          <p:cNvSpPr/>
          <p:nvPr/>
        </p:nvSpPr>
        <p:spPr>
          <a:xfrm>
            <a:off x="1000100" y="1285860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1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9" name="Elipsa 28"/>
          <p:cNvSpPr/>
          <p:nvPr/>
        </p:nvSpPr>
        <p:spPr>
          <a:xfrm>
            <a:off x="4143372" y="2071678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4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3" name="Dowolny kształt 32"/>
          <p:cNvSpPr/>
          <p:nvPr/>
        </p:nvSpPr>
        <p:spPr>
          <a:xfrm>
            <a:off x="5143504" y="2357430"/>
            <a:ext cx="1857388" cy="285752"/>
          </a:xfrm>
          <a:custGeom>
            <a:avLst/>
            <a:gdLst>
              <a:gd name="connsiteX0" fmla="*/ 551543 w 1383695"/>
              <a:gd name="connsiteY0" fmla="*/ 53218 h 304800"/>
              <a:gd name="connsiteX1" fmla="*/ 275771 w 1383695"/>
              <a:gd name="connsiteY1" fmla="*/ 9676 h 304800"/>
              <a:gd name="connsiteX2" fmla="*/ 29028 w 1383695"/>
              <a:gd name="connsiteY2" fmla="*/ 111276 h 304800"/>
              <a:gd name="connsiteX3" fmla="*/ 101600 w 1383695"/>
              <a:gd name="connsiteY3" fmla="*/ 212876 h 304800"/>
              <a:gd name="connsiteX4" fmla="*/ 609600 w 1383695"/>
              <a:gd name="connsiteY4" fmla="*/ 256418 h 304800"/>
              <a:gd name="connsiteX5" fmla="*/ 1291771 w 1383695"/>
              <a:gd name="connsiteY5" fmla="*/ 270933 h 304800"/>
              <a:gd name="connsiteX6" fmla="*/ 1161143 w 1383695"/>
              <a:gd name="connsiteY6" fmla="*/ 53218 h 304800"/>
              <a:gd name="connsiteX7" fmla="*/ 362857 w 1383695"/>
              <a:gd name="connsiteY7" fmla="*/ 9676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3695" h="304800">
                <a:moveTo>
                  <a:pt x="551543" y="53218"/>
                </a:moveTo>
                <a:cubicBezTo>
                  <a:pt x="457200" y="26609"/>
                  <a:pt x="362857" y="0"/>
                  <a:pt x="275771" y="9676"/>
                </a:cubicBezTo>
                <a:cubicBezTo>
                  <a:pt x="188685" y="19352"/>
                  <a:pt x="58057" y="77409"/>
                  <a:pt x="29028" y="111276"/>
                </a:cubicBezTo>
                <a:cubicBezTo>
                  <a:pt x="0" y="145143"/>
                  <a:pt x="4838" y="188686"/>
                  <a:pt x="101600" y="212876"/>
                </a:cubicBezTo>
                <a:cubicBezTo>
                  <a:pt x="198362" y="237066"/>
                  <a:pt x="411238" y="246742"/>
                  <a:pt x="609600" y="256418"/>
                </a:cubicBezTo>
                <a:cubicBezTo>
                  <a:pt x="807962" y="266094"/>
                  <a:pt x="1199847" y="304800"/>
                  <a:pt x="1291771" y="270933"/>
                </a:cubicBezTo>
                <a:cubicBezTo>
                  <a:pt x="1383695" y="237066"/>
                  <a:pt x="1315962" y="96761"/>
                  <a:pt x="1161143" y="53218"/>
                </a:cubicBezTo>
                <a:cubicBezTo>
                  <a:pt x="1006324" y="9675"/>
                  <a:pt x="362857" y="9676"/>
                  <a:pt x="362857" y="9676"/>
                </a:cubicBez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4" name="Łącznik prosty ze strzałką 33"/>
          <p:cNvCxnSpPr/>
          <p:nvPr/>
        </p:nvCxnSpPr>
        <p:spPr>
          <a:xfrm>
            <a:off x="6715140" y="2857496"/>
            <a:ext cx="1714512" cy="107157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Rejestrowanie makra</a:t>
            </a:r>
            <a:br>
              <a:rPr lang="pl-PL" dirty="0" smtClean="0"/>
            </a:br>
            <a:r>
              <a:rPr lang="pl-PL" sz="3100" dirty="0" smtClean="0"/>
              <a:t>odwołanie względne</a:t>
            </a:r>
            <a:endParaRPr lang="pl-PL" dirty="0"/>
          </a:p>
        </p:txBody>
      </p:sp>
      <p:sp>
        <p:nvSpPr>
          <p:cNvPr id="15" name="Prostokąt 14"/>
          <p:cNvSpPr/>
          <p:nvPr/>
        </p:nvSpPr>
        <p:spPr>
          <a:xfrm>
            <a:off x="428596" y="1571612"/>
            <a:ext cx="4000528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FFC000"/>
            </a:solidFill>
          </a:ln>
        </p:spPr>
        <p:txBody>
          <a:bodyPr wrap="square" lIns="36000" rIns="36000">
            <a:spAutoFit/>
          </a:bodyPr>
          <a:lstStyle/>
          <a:p>
            <a:pPr marL="108000" lvl="1">
              <a:lnSpc>
                <a:spcPct val="80000"/>
              </a:lnSpc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 zaznaczona wcześniej komórkę:</a:t>
            </a:r>
          </a:p>
          <a:p>
            <a:pPr marL="108000" lvl="1">
              <a:lnSpc>
                <a:spcPct val="80000"/>
              </a:lnSpc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Wpisz Styczeń</a:t>
            </a:r>
          </a:p>
          <a:p>
            <a:pPr marL="108000" lvl="1">
              <a:lnSpc>
                <a:spcPct val="80000"/>
              </a:lnSpc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Wciśnij Enter</a:t>
            </a:r>
          </a:p>
          <a:p>
            <a:pPr marL="108000" lvl="1">
              <a:lnSpc>
                <a:spcPct val="80000"/>
              </a:lnSpc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Wpisz Luty</a:t>
            </a:r>
          </a:p>
          <a:p>
            <a:pPr marL="108000" lvl="1">
              <a:lnSpc>
                <a:spcPct val="80000"/>
              </a:lnSpc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Wciśnij Enter</a:t>
            </a:r>
          </a:p>
          <a:p>
            <a:pPr marL="108000" lvl="1">
              <a:lnSpc>
                <a:spcPct val="80000"/>
              </a:lnSpc>
            </a:pPr>
            <a:endParaRPr lang="pl-PL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08000" lvl="1">
              <a:lnSpc>
                <a:spcPct val="80000"/>
              </a:lnSpc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 tak dalej…</a:t>
            </a:r>
          </a:p>
          <a:p>
            <a:pPr marL="108000" lvl="1">
              <a:lnSpc>
                <a:spcPct val="80000"/>
              </a:lnSpc>
            </a:pPr>
            <a:endParaRPr lang="pl-PL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08000" lvl="1">
              <a:lnSpc>
                <a:spcPct val="80000"/>
              </a:lnSpc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Zaznacz komórki z miesiącami</a:t>
            </a:r>
          </a:p>
          <a:p>
            <a:pPr marL="108000" lvl="1">
              <a:lnSpc>
                <a:spcPct val="80000"/>
              </a:lnSpc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Przejdź do zakładki </a:t>
            </a: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Narzędzia Główne</a:t>
            </a:r>
          </a:p>
          <a:p>
            <a:pPr marL="108000" lvl="1">
              <a:lnSpc>
                <a:spcPct val="80000"/>
              </a:lnSpc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Zaznacz pogrubienie czcionki i nadaj jej czerwony kolor</a:t>
            </a:r>
          </a:p>
          <a:p>
            <a:pPr marL="108000" lvl="1">
              <a:lnSpc>
                <a:spcPct val="80000"/>
              </a:lnSpc>
            </a:pPr>
            <a:endParaRPr lang="pl-PL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08000" lvl="1">
              <a:lnSpc>
                <a:spcPct val="80000"/>
              </a:lnSpc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Przejdź do zakładki </a:t>
            </a: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Deweloper</a:t>
            </a:r>
          </a:p>
          <a:p>
            <a:pPr marL="108000" lvl="1">
              <a:lnSpc>
                <a:spcPct val="80000"/>
              </a:lnSpc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Zatrzymaj rejestrowanie makra</a:t>
            </a:r>
            <a:endParaRPr lang="pl-PL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714752"/>
            <a:ext cx="24098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Dowolny kształt 16"/>
          <p:cNvSpPr/>
          <p:nvPr/>
        </p:nvSpPr>
        <p:spPr>
          <a:xfrm>
            <a:off x="5643570" y="3714752"/>
            <a:ext cx="1571636" cy="285752"/>
          </a:xfrm>
          <a:custGeom>
            <a:avLst/>
            <a:gdLst>
              <a:gd name="connsiteX0" fmla="*/ 551543 w 1383695"/>
              <a:gd name="connsiteY0" fmla="*/ 53218 h 304800"/>
              <a:gd name="connsiteX1" fmla="*/ 275771 w 1383695"/>
              <a:gd name="connsiteY1" fmla="*/ 9676 h 304800"/>
              <a:gd name="connsiteX2" fmla="*/ 29028 w 1383695"/>
              <a:gd name="connsiteY2" fmla="*/ 111276 h 304800"/>
              <a:gd name="connsiteX3" fmla="*/ 101600 w 1383695"/>
              <a:gd name="connsiteY3" fmla="*/ 212876 h 304800"/>
              <a:gd name="connsiteX4" fmla="*/ 609600 w 1383695"/>
              <a:gd name="connsiteY4" fmla="*/ 256418 h 304800"/>
              <a:gd name="connsiteX5" fmla="*/ 1291771 w 1383695"/>
              <a:gd name="connsiteY5" fmla="*/ 270933 h 304800"/>
              <a:gd name="connsiteX6" fmla="*/ 1161143 w 1383695"/>
              <a:gd name="connsiteY6" fmla="*/ 53218 h 304800"/>
              <a:gd name="connsiteX7" fmla="*/ 362857 w 1383695"/>
              <a:gd name="connsiteY7" fmla="*/ 9676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3695" h="304800">
                <a:moveTo>
                  <a:pt x="551543" y="53218"/>
                </a:moveTo>
                <a:cubicBezTo>
                  <a:pt x="457200" y="26609"/>
                  <a:pt x="362857" y="0"/>
                  <a:pt x="275771" y="9676"/>
                </a:cubicBezTo>
                <a:cubicBezTo>
                  <a:pt x="188685" y="19352"/>
                  <a:pt x="58057" y="77409"/>
                  <a:pt x="29028" y="111276"/>
                </a:cubicBezTo>
                <a:cubicBezTo>
                  <a:pt x="0" y="145143"/>
                  <a:pt x="4838" y="188686"/>
                  <a:pt x="101600" y="212876"/>
                </a:cubicBezTo>
                <a:cubicBezTo>
                  <a:pt x="198362" y="237066"/>
                  <a:pt x="411238" y="246742"/>
                  <a:pt x="609600" y="256418"/>
                </a:cubicBezTo>
                <a:cubicBezTo>
                  <a:pt x="807962" y="266094"/>
                  <a:pt x="1199847" y="304800"/>
                  <a:pt x="1291771" y="270933"/>
                </a:cubicBezTo>
                <a:cubicBezTo>
                  <a:pt x="1383695" y="237066"/>
                  <a:pt x="1315962" y="96761"/>
                  <a:pt x="1161143" y="53218"/>
                </a:cubicBezTo>
                <a:cubicBezTo>
                  <a:pt x="1006324" y="9675"/>
                  <a:pt x="362857" y="9676"/>
                  <a:pt x="362857" y="9676"/>
                </a:cubicBez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086099"/>
            <a:ext cx="2447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500174"/>
            <a:ext cx="17145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2052" y="2071678"/>
            <a:ext cx="36576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141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Uruchamianie makra</a:t>
            </a:r>
            <a:br>
              <a:rPr lang="pl-PL" dirty="0" smtClean="0"/>
            </a:br>
            <a:r>
              <a:rPr lang="pl-PL" sz="3600" dirty="0" smtClean="0"/>
              <a:t>odwołanie względne</a:t>
            </a:r>
            <a:endParaRPr lang="pl-PL" dirty="0"/>
          </a:p>
        </p:txBody>
      </p:sp>
      <p:grpSp>
        <p:nvGrpSpPr>
          <p:cNvPr id="3" name="Grupa 8"/>
          <p:cNvGrpSpPr/>
          <p:nvPr/>
        </p:nvGrpSpPr>
        <p:grpSpPr>
          <a:xfrm>
            <a:off x="1142976" y="3286124"/>
            <a:ext cx="2414588" cy="1509421"/>
            <a:chOff x="6281749" y="1824026"/>
            <a:chExt cx="2414588" cy="1509421"/>
          </a:xfrm>
        </p:grpSpPr>
        <p:pic>
          <p:nvPicPr>
            <p:cNvPr id="8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81749" y="1824026"/>
              <a:ext cx="2413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1905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86512" y="2428868"/>
              <a:ext cx="2409825" cy="81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Dowolny kształt 6"/>
            <p:cNvSpPr/>
            <p:nvPr/>
          </p:nvSpPr>
          <p:spPr>
            <a:xfrm>
              <a:off x="6676571" y="2387600"/>
              <a:ext cx="563638" cy="945847"/>
            </a:xfrm>
            <a:custGeom>
              <a:avLst/>
              <a:gdLst>
                <a:gd name="connsiteX0" fmla="*/ 261258 w 563638"/>
                <a:gd name="connsiteY0" fmla="*/ 7257 h 945847"/>
                <a:gd name="connsiteX1" fmla="*/ 29029 w 563638"/>
                <a:gd name="connsiteY1" fmla="*/ 224971 h 945847"/>
                <a:gd name="connsiteX2" fmla="*/ 87086 w 563638"/>
                <a:gd name="connsiteY2" fmla="*/ 878114 h 945847"/>
                <a:gd name="connsiteX3" fmla="*/ 508000 w 563638"/>
                <a:gd name="connsiteY3" fmla="*/ 631371 h 945847"/>
                <a:gd name="connsiteX4" fmla="*/ 420915 w 563638"/>
                <a:gd name="connsiteY4" fmla="*/ 181429 h 945847"/>
                <a:gd name="connsiteX5" fmla="*/ 261258 w 563638"/>
                <a:gd name="connsiteY5" fmla="*/ 7257 h 945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3638" h="945847">
                  <a:moveTo>
                    <a:pt x="261258" y="7257"/>
                  </a:moveTo>
                  <a:cubicBezTo>
                    <a:pt x="195944" y="14514"/>
                    <a:pt x="58058" y="79828"/>
                    <a:pt x="29029" y="224971"/>
                  </a:cubicBezTo>
                  <a:cubicBezTo>
                    <a:pt x="0" y="370114"/>
                    <a:pt x="7258" y="810381"/>
                    <a:pt x="87086" y="878114"/>
                  </a:cubicBezTo>
                  <a:cubicBezTo>
                    <a:pt x="166914" y="945847"/>
                    <a:pt x="452362" y="747485"/>
                    <a:pt x="508000" y="631371"/>
                  </a:cubicBezTo>
                  <a:cubicBezTo>
                    <a:pt x="563638" y="515257"/>
                    <a:pt x="466877" y="285448"/>
                    <a:pt x="420915" y="181429"/>
                  </a:cubicBezTo>
                  <a:cubicBezTo>
                    <a:pt x="374953" y="77410"/>
                    <a:pt x="326572" y="0"/>
                    <a:pt x="261258" y="7257"/>
                  </a:cubicBezTo>
                  <a:close/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5" name="Grupa 16"/>
          <p:cNvGrpSpPr/>
          <p:nvPr/>
        </p:nvGrpSpPr>
        <p:grpSpPr>
          <a:xfrm>
            <a:off x="357158" y="2643182"/>
            <a:ext cx="3000375" cy="285752"/>
            <a:chOff x="285720" y="1714488"/>
            <a:chExt cx="3000375" cy="285752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5720" y="1714488"/>
              <a:ext cx="3000375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Dowolny kształt 10"/>
            <p:cNvSpPr/>
            <p:nvPr/>
          </p:nvSpPr>
          <p:spPr>
            <a:xfrm>
              <a:off x="2143108" y="1714488"/>
              <a:ext cx="642942" cy="285752"/>
            </a:xfrm>
            <a:custGeom>
              <a:avLst/>
              <a:gdLst>
                <a:gd name="connsiteX0" fmla="*/ 261258 w 563638"/>
                <a:gd name="connsiteY0" fmla="*/ 7257 h 945847"/>
                <a:gd name="connsiteX1" fmla="*/ 29029 w 563638"/>
                <a:gd name="connsiteY1" fmla="*/ 224971 h 945847"/>
                <a:gd name="connsiteX2" fmla="*/ 87086 w 563638"/>
                <a:gd name="connsiteY2" fmla="*/ 878114 h 945847"/>
                <a:gd name="connsiteX3" fmla="*/ 508000 w 563638"/>
                <a:gd name="connsiteY3" fmla="*/ 631371 h 945847"/>
                <a:gd name="connsiteX4" fmla="*/ 420915 w 563638"/>
                <a:gd name="connsiteY4" fmla="*/ 181429 h 945847"/>
                <a:gd name="connsiteX5" fmla="*/ 261258 w 563638"/>
                <a:gd name="connsiteY5" fmla="*/ 7257 h 945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3638" h="945847">
                  <a:moveTo>
                    <a:pt x="261258" y="7257"/>
                  </a:moveTo>
                  <a:cubicBezTo>
                    <a:pt x="195944" y="14514"/>
                    <a:pt x="58058" y="79828"/>
                    <a:pt x="29029" y="224971"/>
                  </a:cubicBezTo>
                  <a:cubicBezTo>
                    <a:pt x="0" y="370114"/>
                    <a:pt x="7258" y="810381"/>
                    <a:pt x="87086" y="878114"/>
                  </a:cubicBezTo>
                  <a:cubicBezTo>
                    <a:pt x="166914" y="945847"/>
                    <a:pt x="452362" y="747485"/>
                    <a:pt x="508000" y="631371"/>
                  </a:cubicBezTo>
                  <a:cubicBezTo>
                    <a:pt x="563638" y="515257"/>
                    <a:pt x="466877" y="285448"/>
                    <a:pt x="420915" y="181429"/>
                  </a:cubicBezTo>
                  <a:cubicBezTo>
                    <a:pt x="374953" y="77410"/>
                    <a:pt x="326572" y="0"/>
                    <a:pt x="261258" y="7257"/>
                  </a:cubicBezTo>
                  <a:close/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285860"/>
            <a:ext cx="12001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Elipsa 17"/>
          <p:cNvSpPr/>
          <p:nvPr/>
        </p:nvSpPr>
        <p:spPr>
          <a:xfrm>
            <a:off x="1571604" y="2357430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1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19" name="Elipsa 18"/>
          <p:cNvSpPr/>
          <p:nvPr/>
        </p:nvSpPr>
        <p:spPr>
          <a:xfrm>
            <a:off x="1500166" y="3643314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2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0" name="Elipsa 19"/>
          <p:cNvSpPr/>
          <p:nvPr/>
        </p:nvSpPr>
        <p:spPr>
          <a:xfrm>
            <a:off x="6286512" y="1857364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3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2000232" y="1321833"/>
            <a:ext cx="3000396" cy="5355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FFC000"/>
            </a:solidFill>
          </a:ln>
        </p:spPr>
        <p:txBody>
          <a:bodyPr wrap="square" lIns="36000" rIns="36000">
            <a:spAutoFit/>
          </a:bodyPr>
          <a:lstStyle/>
          <a:p>
            <a:pPr marL="108000" lvl="1">
              <a:lnSpc>
                <a:spcPct val="80000"/>
              </a:lnSpc>
            </a:pPr>
            <a:r>
              <a:rPr lang="pl-PL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Zaznacz komórkę inną niż</a:t>
            </a:r>
            <a:r>
              <a:rPr lang="pl-PL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B2 </a:t>
            </a:r>
          </a:p>
          <a:p>
            <a:pPr marL="108000" lvl="1">
              <a:lnSpc>
                <a:spcPct val="80000"/>
              </a:lnSpc>
            </a:pPr>
            <a:r>
              <a:rPr lang="pl-PL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 arkuszu innym niż </a:t>
            </a:r>
            <a:r>
              <a:rPr lang="pl-PL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Arkusz1</a:t>
            </a:r>
            <a:r>
              <a:rPr lang="pl-PL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Dowolny kształt 21"/>
          <p:cNvSpPr/>
          <p:nvPr/>
        </p:nvSpPr>
        <p:spPr>
          <a:xfrm>
            <a:off x="7500958" y="2500306"/>
            <a:ext cx="1000132" cy="285752"/>
          </a:xfrm>
          <a:custGeom>
            <a:avLst/>
            <a:gdLst>
              <a:gd name="connsiteX0" fmla="*/ 261258 w 563638"/>
              <a:gd name="connsiteY0" fmla="*/ 7257 h 945847"/>
              <a:gd name="connsiteX1" fmla="*/ 29029 w 563638"/>
              <a:gd name="connsiteY1" fmla="*/ 224971 h 945847"/>
              <a:gd name="connsiteX2" fmla="*/ 87086 w 563638"/>
              <a:gd name="connsiteY2" fmla="*/ 878114 h 945847"/>
              <a:gd name="connsiteX3" fmla="*/ 508000 w 563638"/>
              <a:gd name="connsiteY3" fmla="*/ 631371 h 945847"/>
              <a:gd name="connsiteX4" fmla="*/ 420915 w 563638"/>
              <a:gd name="connsiteY4" fmla="*/ 181429 h 945847"/>
              <a:gd name="connsiteX5" fmla="*/ 261258 w 563638"/>
              <a:gd name="connsiteY5" fmla="*/ 7257 h 94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3638" h="945847">
                <a:moveTo>
                  <a:pt x="261258" y="7257"/>
                </a:moveTo>
                <a:cubicBezTo>
                  <a:pt x="195944" y="14514"/>
                  <a:pt x="58058" y="79828"/>
                  <a:pt x="29029" y="224971"/>
                </a:cubicBezTo>
                <a:cubicBezTo>
                  <a:pt x="0" y="370114"/>
                  <a:pt x="7258" y="810381"/>
                  <a:pt x="87086" y="878114"/>
                </a:cubicBezTo>
                <a:cubicBezTo>
                  <a:pt x="166914" y="945847"/>
                  <a:pt x="452362" y="747485"/>
                  <a:pt x="508000" y="631371"/>
                </a:cubicBezTo>
                <a:cubicBezTo>
                  <a:pt x="563638" y="515257"/>
                  <a:pt x="466877" y="285448"/>
                  <a:pt x="420915" y="181429"/>
                </a:cubicBezTo>
                <a:cubicBezTo>
                  <a:pt x="374953" y="77410"/>
                  <a:pt x="326572" y="0"/>
                  <a:pt x="261258" y="7257"/>
                </a:cubicBezTo>
                <a:close/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6298" y="4857760"/>
            <a:ext cx="15240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Elipsa 20"/>
          <p:cNvSpPr/>
          <p:nvPr/>
        </p:nvSpPr>
        <p:spPr>
          <a:xfrm>
            <a:off x="2357422" y="5143512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4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2214546" y="5736419"/>
            <a:ext cx="5715040" cy="9787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FFC000"/>
            </a:solidFill>
          </a:ln>
        </p:spPr>
        <p:txBody>
          <a:bodyPr wrap="square" lIns="36000" rIns="36000">
            <a:spAutoFit/>
          </a:bodyPr>
          <a:lstStyle/>
          <a:p>
            <a:pPr marL="108000" lvl="1">
              <a:lnSpc>
                <a:spcPct val="80000"/>
              </a:lnSpc>
            </a:pPr>
            <a:r>
              <a:rPr lang="pl-PL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Makro wykonało się.</a:t>
            </a:r>
          </a:p>
          <a:p>
            <a:pPr marL="108000" lvl="1">
              <a:lnSpc>
                <a:spcPct val="80000"/>
              </a:lnSpc>
            </a:pPr>
            <a:r>
              <a:rPr lang="pl-PL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Dane wstawiły się do komórek  począwszy od zaznaczonej A4, pomimo że podczas rejestracji makra wpisywane były począwszy od komórki B2  (</a:t>
            </a:r>
            <a:r>
              <a:rPr lang="pl-PL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odwołanie względne</a:t>
            </a:r>
            <a:r>
              <a:rPr lang="pl-PL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Edycja makra</a:t>
            </a:r>
            <a:endParaRPr lang="pl-PL" dirty="0"/>
          </a:p>
        </p:txBody>
      </p:sp>
      <p:grpSp>
        <p:nvGrpSpPr>
          <p:cNvPr id="5" name="Grupa 8"/>
          <p:cNvGrpSpPr/>
          <p:nvPr/>
        </p:nvGrpSpPr>
        <p:grpSpPr>
          <a:xfrm>
            <a:off x="500034" y="1785926"/>
            <a:ext cx="2414588" cy="1509421"/>
            <a:chOff x="6281749" y="1824026"/>
            <a:chExt cx="2414588" cy="1509421"/>
          </a:xfrm>
        </p:grpSpPr>
        <p:pic>
          <p:nvPicPr>
            <p:cNvPr id="6" name="Picture 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81749" y="1824026"/>
              <a:ext cx="2413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1905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86512" y="2428868"/>
              <a:ext cx="2409825" cy="81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Dowolny kształt 7"/>
            <p:cNvSpPr/>
            <p:nvPr/>
          </p:nvSpPr>
          <p:spPr>
            <a:xfrm>
              <a:off x="6676571" y="2387600"/>
              <a:ext cx="563638" cy="945847"/>
            </a:xfrm>
            <a:custGeom>
              <a:avLst/>
              <a:gdLst>
                <a:gd name="connsiteX0" fmla="*/ 261258 w 563638"/>
                <a:gd name="connsiteY0" fmla="*/ 7257 h 945847"/>
                <a:gd name="connsiteX1" fmla="*/ 29029 w 563638"/>
                <a:gd name="connsiteY1" fmla="*/ 224971 h 945847"/>
                <a:gd name="connsiteX2" fmla="*/ 87086 w 563638"/>
                <a:gd name="connsiteY2" fmla="*/ 878114 h 945847"/>
                <a:gd name="connsiteX3" fmla="*/ 508000 w 563638"/>
                <a:gd name="connsiteY3" fmla="*/ 631371 h 945847"/>
                <a:gd name="connsiteX4" fmla="*/ 420915 w 563638"/>
                <a:gd name="connsiteY4" fmla="*/ 181429 h 945847"/>
                <a:gd name="connsiteX5" fmla="*/ 261258 w 563638"/>
                <a:gd name="connsiteY5" fmla="*/ 7257 h 945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3638" h="945847">
                  <a:moveTo>
                    <a:pt x="261258" y="7257"/>
                  </a:moveTo>
                  <a:cubicBezTo>
                    <a:pt x="195944" y="14514"/>
                    <a:pt x="58058" y="79828"/>
                    <a:pt x="29029" y="224971"/>
                  </a:cubicBezTo>
                  <a:cubicBezTo>
                    <a:pt x="0" y="370114"/>
                    <a:pt x="7258" y="810381"/>
                    <a:pt x="87086" y="878114"/>
                  </a:cubicBezTo>
                  <a:cubicBezTo>
                    <a:pt x="166914" y="945847"/>
                    <a:pt x="452362" y="747485"/>
                    <a:pt x="508000" y="631371"/>
                  </a:cubicBezTo>
                  <a:cubicBezTo>
                    <a:pt x="563638" y="515257"/>
                    <a:pt x="466877" y="285448"/>
                    <a:pt x="420915" y="181429"/>
                  </a:cubicBezTo>
                  <a:cubicBezTo>
                    <a:pt x="374953" y="77410"/>
                    <a:pt x="326572" y="0"/>
                    <a:pt x="261258" y="7257"/>
                  </a:cubicBezTo>
                  <a:close/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3357554" y="3000372"/>
            <a:ext cx="3657600" cy="3495675"/>
            <a:chOff x="4071934" y="3071810"/>
            <a:chExt cx="3657600" cy="3495675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71934" y="3071810"/>
              <a:ext cx="3657600" cy="349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Dowolny kształt 10"/>
            <p:cNvSpPr/>
            <p:nvPr/>
          </p:nvSpPr>
          <p:spPr>
            <a:xfrm>
              <a:off x="6885912" y="4087587"/>
              <a:ext cx="785818" cy="285753"/>
            </a:xfrm>
            <a:custGeom>
              <a:avLst/>
              <a:gdLst>
                <a:gd name="connsiteX0" fmla="*/ 261258 w 563638"/>
                <a:gd name="connsiteY0" fmla="*/ 7257 h 945847"/>
                <a:gd name="connsiteX1" fmla="*/ 29029 w 563638"/>
                <a:gd name="connsiteY1" fmla="*/ 224971 h 945847"/>
                <a:gd name="connsiteX2" fmla="*/ 87086 w 563638"/>
                <a:gd name="connsiteY2" fmla="*/ 878114 h 945847"/>
                <a:gd name="connsiteX3" fmla="*/ 508000 w 563638"/>
                <a:gd name="connsiteY3" fmla="*/ 631371 h 945847"/>
                <a:gd name="connsiteX4" fmla="*/ 420915 w 563638"/>
                <a:gd name="connsiteY4" fmla="*/ 181429 h 945847"/>
                <a:gd name="connsiteX5" fmla="*/ 261258 w 563638"/>
                <a:gd name="connsiteY5" fmla="*/ 7257 h 945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3638" h="945847">
                  <a:moveTo>
                    <a:pt x="261258" y="7257"/>
                  </a:moveTo>
                  <a:cubicBezTo>
                    <a:pt x="195944" y="14514"/>
                    <a:pt x="58058" y="79828"/>
                    <a:pt x="29029" y="224971"/>
                  </a:cubicBezTo>
                  <a:cubicBezTo>
                    <a:pt x="0" y="370114"/>
                    <a:pt x="7258" y="810381"/>
                    <a:pt x="87086" y="878114"/>
                  </a:cubicBezTo>
                  <a:cubicBezTo>
                    <a:pt x="166914" y="945847"/>
                    <a:pt x="452362" y="747485"/>
                    <a:pt x="508000" y="631371"/>
                  </a:cubicBezTo>
                  <a:cubicBezTo>
                    <a:pt x="563638" y="515257"/>
                    <a:pt x="466877" y="285448"/>
                    <a:pt x="420915" y="181429"/>
                  </a:cubicBezTo>
                  <a:cubicBezTo>
                    <a:pt x="374953" y="77410"/>
                    <a:pt x="326572" y="0"/>
                    <a:pt x="261258" y="7257"/>
                  </a:cubicBezTo>
                  <a:close/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Edytor VBA</a:t>
            </a:r>
            <a:endParaRPr lang="pl-PL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14488"/>
            <a:ext cx="565785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Objaśnienie prostokątne zaokrąglone 11"/>
          <p:cNvSpPr/>
          <p:nvPr/>
        </p:nvSpPr>
        <p:spPr>
          <a:xfrm>
            <a:off x="214282" y="4643446"/>
            <a:ext cx="2357454" cy="1143008"/>
          </a:xfrm>
          <a:prstGeom prst="wedgeRoundRectCallout">
            <a:avLst>
              <a:gd name="adj1" fmla="val 41351"/>
              <a:gd name="adj2" fmla="val -784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/>
            <a:r>
              <a:rPr lang="pl-PL" sz="1600" dirty="0" smtClean="0"/>
              <a:t>Katalog z modułami, zawierającymi</a:t>
            </a:r>
          </a:p>
          <a:p>
            <a:pPr algn="ctr"/>
            <a:r>
              <a:rPr lang="pl-PL" sz="1600" dirty="0" smtClean="0"/>
              <a:t> kod funkcji </a:t>
            </a:r>
            <a:endParaRPr lang="en-US" sz="1600" dirty="0" smtClean="0"/>
          </a:p>
          <a:p>
            <a:pPr algn="ctr"/>
            <a:r>
              <a:rPr lang="pl-PL" sz="1600" dirty="0" smtClean="0"/>
              <a:t> i/lub procedur (makr)</a:t>
            </a:r>
            <a:endParaRPr lang="pl-PL" sz="1600" dirty="0"/>
          </a:p>
        </p:txBody>
      </p:sp>
      <p:sp>
        <p:nvSpPr>
          <p:cNvPr id="13" name="Objaśnienie prostokątne zaokrąglone 12"/>
          <p:cNvSpPr/>
          <p:nvPr/>
        </p:nvSpPr>
        <p:spPr>
          <a:xfrm>
            <a:off x="6357950" y="1357298"/>
            <a:ext cx="2571768" cy="1071570"/>
          </a:xfrm>
          <a:prstGeom prst="wedgeRoundRectCallout">
            <a:avLst>
              <a:gd name="adj1" fmla="val -137093"/>
              <a:gd name="adj2" fmla="val 491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Przyciski:</a:t>
            </a:r>
          </a:p>
          <a:p>
            <a:pPr algn="ctr"/>
            <a:r>
              <a:rPr lang="pl-PL" sz="1600" dirty="0" smtClean="0"/>
              <a:t>uruchamiający makro, pauza i zatrzymujący wykonanie kodu</a:t>
            </a:r>
            <a:endParaRPr lang="pl-PL" dirty="0"/>
          </a:p>
        </p:txBody>
      </p:sp>
      <p:sp>
        <p:nvSpPr>
          <p:cNvPr id="14" name="Objaśnienie prostokątne zaokrąglone 13"/>
          <p:cNvSpPr/>
          <p:nvPr/>
        </p:nvSpPr>
        <p:spPr>
          <a:xfrm>
            <a:off x="6357950" y="5572140"/>
            <a:ext cx="2571768" cy="785818"/>
          </a:xfrm>
          <a:prstGeom prst="wedgeRoundRectCallout">
            <a:avLst>
              <a:gd name="adj1" fmla="val -68804"/>
              <a:gd name="adj2" fmla="val -1012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Wygenerowany kod zarejestrowanego makra</a:t>
            </a:r>
            <a:endParaRPr lang="pl-PL" dirty="0"/>
          </a:p>
        </p:txBody>
      </p:sp>
      <p:sp>
        <p:nvSpPr>
          <p:cNvPr id="15" name="Objaśnienie prostokątne zaokrąglone 14"/>
          <p:cNvSpPr/>
          <p:nvPr/>
        </p:nvSpPr>
        <p:spPr>
          <a:xfrm>
            <a:off x="6357950" y="2857496"/>
            <a:ext cx="2571768" cy="785818"/>
          </a:xfrm>
          <a:prstGeom prst="wedgeRoundRectCallout">
            <a:avLst>
              <a:gd name="adj1" fmla="val -105488"/>
              <a:gd name="adj2" fmla="val 76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Komentarze</a:t>
            </a:r>
          </a:p>
          <a:p>
            <a:pPr algn="ctr"/>
            <a:r>
              <a:rPr lang="pl-PL" sz="1600" dirty="0" smtClean="0"/>
              <a:t> (kod nieinterpretowany) zaczynają się apostrofem</a:t>
            </a:r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Edycja makra - Edytor VBA</a:t>
            </a:r>
            <a:endParaRPr lang="pl-PL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3" y="1571612"/>
            <a:ext cx="37242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1868" y="2214554"/>
            <a:ext cx="565785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Objaśnienie prostokątne zaokrąglone 15"/>
          <p:cNvSpPr/>
          <p:nvPr/>
        </p:nvSpPr>
        <p:spPr>
          <a:xfrm>
            <a:off x="4143372" y="1285860"/>
            <a:ext cx="3214710" cy="1071570"/>
          </a:xfrm>
          <a:prstGeom prst="wedgeRoundRectCallout">
            <a:avLst>
              <a:gd name="adj1" fmla="val -5597"/>
              <a:gd name="adj2" fmla="val 1792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Funkcja </a:t>
            </a:r>
            <a:r>
              <a:rPr lang="pl-PL" sz="1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MsgBox</a:t>
            </a:r>
            <a:r>
              <a:rPr lang="pl-PL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pl-PL" sz="1600" dirty="0" smtClean="0"/>
              <a:t>wyświetla komunikat z informacją podaną jako argument funkcji</a:t>
            </a:r>
            <a:endParaRPr lang="pl-PL" dirty="0"/>
          </a:p>
        </p:txBody>
      </p:sp>
      <p:sp>
        <p:nvSpPr>
          <p:cNvPr id="17" name="Objaśnienie prostokątne zaokrąglone 16"/>
          <p:cNvSpPr/>
          <p:nvPr/>
        </p:nvSpPr>
        <p:spPr>
          <a:xfrm>
            <a:off x="7286644" y="2571744"/>
            <a:ext cx="1714512" cy="500066"/>
          </a:xfrm>
          <a:prstGeom prst="wedgeRoundRectCallout">
            <a:avLst>
              <a:gd name="adj1" fmla="val -64856"/>
              <a:gd name="adj2" fmla="val 1821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Argument funkcji</a:t>
            </a:r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Tworzenie dialogu </a:t>
            </a:r>
            <a:br>
              <a:rPr lang="pl-PL" dirty="0" smtClean="0"/>
            </a:br>
            <a:r>
              <a:rPr lang="pl-PL" dirty="0" smtClean="0"/>
              <a:t>w skoroszycie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Excel 2007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Tworzenie dialogu</a:t>
            </a:r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39528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905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643050"/>
            <a:ext cx="5004988" cy="314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905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Dowolny kształt 9"/>
          <p:cNvSpPr/>
          <p:nvPr/>
        </p:nvSpPr>
        <p:spPr>
          <a:xfrm>
            <a:off x="4929190" y="2786058"/>
            <a:ext cx="1119414" cy="734786"/>
          </a:xfrm>
          <a:custGeom>
            <a:avLst/>
            <a:gdLst>
              <a:gd name="connsiteX0" fmla="*/ 366485 w 1119414"/>
              <a:gd name="connsiteY0" fmla="*/ 5443 h 734786"/>
              <a:gd name="connsiteX1" fmla="*/ 94342 w 1119414"/>
              <a:gd name="connsiteY1" fmla="*/ 223157 h 734786"/>
              <a:gd name="connsiteX2" fmla="*/ 148771 w 1119414"/>
              <a:gd name="connsiteY2" fmla="*/ 647700 h 734786"/>
              <a:gd name="connsiteX3" fmla="*/ 986971 w 1119414"/>
              <a:gd name="connsiteY3" fmla="*/ 658586 h 734786"/>
              <a:gd name="connsiteX4" fmla="*/ 943428 w 1119414"/>
              <a:gd name="connsiteY4" fmla="*/ 190500 h 734786"/>
              <a:gd name="connsiteX5" fmla="*/ 366485 w 1119414"/>
              <a:gd name="connsiteY5" fmla="*/ 5443 h 73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414" h="734786">
                <a:moveTo>
                  <a:pt x="366485" y="5443"/>
                </a:moveTo>
                <a:cubicBezTo>
                  <a:pt x="224971" y="10886"/>
                  <a:pt x="130628" y="116114"/>
                  <a:pt x="94342" y="223157"/>
                </a:cubicBezTo>
                <a:cubicBezTo>
                  <a:pt x="58056" y="330200"/>
                  <a:pt x="0" y="575129"/>
                  <a:pt x="148771" y="647700"/>
                </a:cubicBezTo>
                <a:cubicBezTo>
                  <a:pt x="297543" y="720272"/>
                  <a:pt x="854528" y="734786"/>
                  <a:pt x="986971" y="658586"/>
                </a:cubicBezTo>
                <a:cubicBezTo>
                  <a:pt x="1119414" y="582386"/>
                  <a:pt x="1052285" y="299357"/>
                  <a:pt x="943428" y="190500"/>
                </a:cubicBezTo>
                <a:cubicBezTo>
                  <a:pt x="834571" y="81643"/>
                  <a:pt x="507999" y="0"/>
                  <a:pt x="366485" y="5443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857628"/>
            <a:ext cx="4484687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905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27" name="Łącznik prosty ze strzałką 26"/>
          <p:cNvCxnSpPr/>
          <p:nvPr/>
        </p:nvCxnSpPr>
        <p:spPr>
          <a:xfrm rot="16200000" flipH="1">
            <a:off x="3250397" y="1607331"/>
            <a:ext cx="1143008" cy="10715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/>
          <p:nvPr/>
        </p:nvCxnSpPr>
        <p:spPr>
          <a:xfrm rot="10800000" flipV="1">
            <a:off x="4429124" y="3500438"/>
            <a:ext cx="928694" cy="50006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6469086"/>
            <a:ext cx="434498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Elipsa 32"/>
          <p:cNvSpPr/>
          <p:nvPr/>
        </p:nvSpPr>
        <p:spPr>
          <a:xfrm>
            <a:off x="1714480" y="3071810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1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2054" name="Picture 6" descr="C:\Users\Ania\Desktop\myszka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01848">
            <a:off x="1993553" y="3239606"/>
            <a:ext cx="276225" cy="285750"/>
          </a:xfrm>
          <a:prstGeom prst="rect">
            <a:avLst/>
          </a:prstGeom>
          <a:noFill/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4" name="Elipsa 33"/>
          <p:cNvSpPr/>
          <p:nvPr/>
        </p:nvSpPr>
        <p:spPr>
          <a:xfrm>
            <a:off x="3428992" y="1571612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2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6" name="Elipsa 35"/>
          <p:cNvSpPr/>
          <p:nvPr/>
        </p:nvSpPr>
        <p:spPr>
          <a:xfrm>
            <a:off x="5715008" y="3357562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3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7" name="Elipsa 36"/>
          <p:cNvSpPr/>
          <p:nvPr/>
        </p:nvSpPr>
        <p:spPr>
          <a:xfrm>
            <a:off x="2071670" y="6286520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4</a:t>
            </a:r>
            <a:endParaRPr lang="pl-P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Układanie </a:t>
            </a:r>
            <a:r>
              <a:rPr lang="pl-PL" dirty="0" err="1" smtClean="0"/>
              <a:t>fomantów</a:t>
            </a:r>
            <a:r>
              <a:rPr lang="pl-PL" dirty="0" smtClean="0"/>
              <a:t> na dialogu</a:t>
            </a:r>
            <a:endParaRPr lang="pl-PL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5094287" cy="490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ole tekstowe 8"/>
          <p:cNvSpPr txBox="1"/>
          <p:nvPr/>
        </p:nvSpPr>
        <p:spPr>
          <a:xfrm>
            <a:off x="7000892" y="3286124"/>
            <a:ext cx="1992853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grupa </a:t>
            </a:r>
            <a:r>
              <a:rPr lang="pl-PL" b="1" dirty="0" smtClean="0">
                <a:solidFill>
                  <a:schemeClr val="bg1"/>
                </a:solidFill>
              </a:rPr>
              <a:t>Deweloper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ze wstążki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4608" y="2925770"/>
            <a:ext cx="16383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Elipsa 15"/>
          <p:cNvSpPr/>
          <p:nvPr/>
        </p:nvSpPr>
        <p:spPr>
          <a:xfrm>
            <a:off x="4143372" y="4214818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2</a:t>
            </a:r>
            <a:endParaRPr lang="pl-PL" b="1" dirty="0">
              <a:solidFill>
                <a:srgbClr val="FF0000"/>
              </a:solidFill>
            </a:endParaRPr>
          </a:p>
        </p:txBody>
      </p:sp>
      <p:cxnSp>
        <p:nvCxnSpPr>
          <p:cNvPr id="17" name="Łącznik prosty ze strzałką 16"/>
          <p:cNvCxnSpPr>
            <a:stCxn id="11" idx="1"/>
          </p:cNvCxnSpPr>
          <p:nvPr/>
        </p:nvCxnSpPr>
        <p:spPr>
          <a:xfrm flipH="1">
            <a:off x="2857488" y="3297330"/>
            <a:ext cx="2664978" cy="2031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>
            <a:stCxn id="12" idx="1"/>
          </p:cNvCxnSpPr>
          <p:nvPr/>
        </p:nvCxnSpPr>
        <p:spPr>
          <a:xfrm flipH="1">
            <a:off x="1928794" y="3552266"/>
            <a:ext cx="3357586" cy="14483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>
            <a:stCxn id="14" idx="2"/>
          </p:cNvCxnSpPr>
          <p:nvPr/>
        </p:nvCxnSpPr>
        <p:spPr>
          <a:xfrm flipH="1">
            <a:off x="1928794" y="3764899"/>
            <a:ext cx="3704739" cy="23560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 rot="10800000" flipV="1">
            <a:off x="1785918" y="3786190"/>
            <a:ext cx="4450928" cy="5715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428736"/>
            <a:ext cx="2413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905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2071678"/>
            <a:ext cx="3697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owolny kształt 9"/>
          <p:cNvSpPr/>
          <p:nvPr/>
        </p:nvSpPr>
        <p:spPr>
          <a:xfrm>
            <a:off x="5143504" y="2000240"/>
            <a:ext cx="785818" cy="983359"/>
          </a:xfrm>
          <a:custGeom>
            <a:avLst/>
            <a:gdLst>
              <a:gd name="connsiteX0" fmla="*/ 304800 w 883557"/>
              <a:gd name="connsiteY0" fmla="*/ 123371 h 1063171"/>
              <a:gd name="connsiteX1" fmla="*/ 32657 w 883557"/>
              <a:gd name="connsiteY1" fmla="*/ 406399 h 1063171"/>
              <a:gd name="connsiteX2" fmla="*/ 108857 w 883557"/>
              <a:gd name="connsiteY2" fmla="*/ 972457 h 1063171"/>
              <a:gd name="connsiteX3" fmla="*/ 642257 w 883557"/>
              <a:gd name="connsiteY3" fmla="*/ 950685 h 1063171"/>
              <a:gd name="connsiteX4" fmla="*/ 870857 w 883557"/>
              <a:gd name="connsiteY4" fmla="*/ 569685 h 1063171"/>
              <a:gd name="connsiteX5" fmla="*/ 566057 w 883557"/>
              <a:gd name="connsiteY5" fmla="*/ 79828 h 1063171"/>
              <a:gd name="connsiteX6" fmla="*/ 304800 w 883557"/>
              <a:gd name="connsiteY6" fmla="*/ 123371 h 106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3557" h="1063171">
                <a:moveTo>
                  <a:pt x="304800" y="123371"/>
                </a:moveTo>
                <a:cubicBezTo>
                  <a:pt x="215900" y="177800"/>
                  <a:pt x="65314" y="264885"/>
                  <a:pt x="32657" y="406399"/>
                </a:cubicBezTo>
                <a:cubicBezTo>
                  <a:pt x="0" y="547913"/>
                  <a:pt x="7257" y="881743"/>
                  <a:pt x="108857" y="972457"/>
                </a:cubicBezTo>
                <a:cubicBezTo>
                  <a:pt x="210457" y="1063171"/>
                  <a:pt x="515257" y="1017814"/>
                  <a:pt x="642257" y="950685"/>
                </a:cubicBezTo>
                <a:cubicBezTo>
                  <a:pt x="769257" y="883556"/>
                  <a:pt x="883557" y="714828"/>
                  <a:pt x="870857" y="569685"/>
                </a:cubicBezTo>
                <a:cubicBezTo>
                  <a:pt x="858157" y="424542"/>
                  <a:pt x="664028" y="159656"/>
                  <a:pt x="566057" y="79828"/>
                </a:cubicBezTo>
                <a:cubicBezTo>
                  <a:pt x="468086" y="0"/>
                  <a:pt x="393700" y="68943"/>
                  <a:pt x="304800" y="12337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30"/>
          <p:cNvGrpSpPr/>
          <p:nvPr/>
        </p:nvGrpSpPr>
        <p:grpSpPr>
          <a:xfrm>
            <a:off x="5286380" y="3143248"/>
            <a:ext cx="1071570" cy="642942"/>
            <a:chOff x="5286380" y="2285992"/>
            <a:chExt cx="1071570" cy="642942"/>
          </a:xfrm>
        </p:grpSpPr>
        <p:sp>
          <p:nvSpPr>
            <p:cNvPr id="11" name="Dowolny kształt 10"/>
            <p:cNvSpPr/>
            <p:nvPr/>
          </p:nvSpPr>
          <p:spPr>
            <a:xfrm>
              <a:off x="5522466" y="2285992"/>
              <a:ext cx="285752" cy="357190"/>
            </a:xfrm>
            <a:custGeom>
              <a:avLst/>
              <a:gdLst>
                <a:gd name="connsiteX0" fmla="*/ 141514 w 658585"/>
                <a:gd name="connsiteY0" fmla="*/ 14514 h 462642"/>
                <a:gd name="connsiteX1" fmla="*/ 0 w 658585"/>
                <a:gd name="connsiteY1" fmla="*/ 199571 h 462642"/>
                <a:gd name="connsiteX2" fmla="*/ 141514 w 658585"/>
                <a:gd name="connsiteY2" fmla="*/ 428171 h 462642"/>
                <a:gd name="connsiteX3" fmla="*/ 576943 w 658585"/>
                <a:gd name="connsiteY3" fmla="*/ 406400 h 462642"/>
                <a:gd name="connsiteX4" fmla="*/ 587828 w 658585"/>
                <a:gd name="connsiteY4" fmla="*/ 112486 h 462642"/>
                <a:gd name="connsiteX5" fmla="*/ 141514 w 658585"/>
                <a:gd name="connsiteY5" fmla="*/ 14514 h 462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8585" h="462642">
                  <a:moveTo>
                    <a:pt x="141514" y="14514"/>
                  </a:moveTo>
                  <a:cubicBezTo>
                    <a:pt x="43543" y="29028"/>
                    <a:pt x="0" y="130628"/>
                    <a:pt x="0" y="199571"/>
                  </a:cubicBezTo>
                  <a:cubicBezTo>
                    <a:pt x="0" y="268514"/>
                    <a:pt x="45357" y="393700"/>
                    <a:pt x="141514" y="428171"/>
                  </a:cubicBezTo>
                  <a:cubicBezTo>
                    <a:pt x="237671" y="462642"/>
                    <a:pt x="502557" y="459014"/>
                    <a:pt x="576943" y="406400"/>
                  </a:cubicBezTo>
                  <a:cubicBezTo>
                    <a:pt x="651329" y="353786"/>
                    <a:pt x="658585" y="179615"/>
                    <a:pt x="587828" y="112486"/>
                  </a:cubicBezTo>
                  <a:cubicBezTo>
                    <a:pt x="517071" y="45358"/>
                    <a:pt x="239485" y="0"/>
                    <a:pt x="141514" y="14514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Dowolny kształt 11"/>
            <p:cNvSpPr/>
            <p:nvPr/>
          </p:nvSpPr>
          <p:spPr>
            <a:xfrm>
              <a:off x="5286380" y="2571744"/>
              <a:ext cx="285752" cy="285752"/>
            </a:xfrm>
            <a:custGeom>
              <a:avLst/>
              <a:gdLst>
                <a:gd name="connsiteX0" fmla="*/ 141514 w 658585"/>
                <a:gd name="connsiteY0" fmla="*/ 14514 h 462642"/>
                <a:gd name="connsiteX1" fmla="*/ 0 w 658585"/>
                <a:gd name="connsiteY1" fmla="*/ 199571 h 462642"/>
                <a:gd name="connsiteX2" fmla="*/ 141514 w 658585"/>
                <a:gd name="connsiteY2" fmla="*/ 428171 h 462642"/>
                <a:gd name="connsiteX3" fmla="*/ 576943 w 658585"/>
                <a:gd name="connsiteY3" fmla="*/ 406400 h 462642"/>
                <a:gd name="connsiteX4" fmla="*/ 587828 w 658585"/>
                <a:gd name="connsiteY4" fmla="*/ 112486 h 462642"/>
                <a:gd name="connsiteX5" fmla="*/ 141514 w 658585"/>
                <a:gd name="connsiteY5" fmla="*/ 14514 h 462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8585" h="462642">
                  <a:moveTo>
                    <a:pt x="141514" y="14514"/>
                  </a:moveTo>
                  <a:cubicBezTo>
                    <a:pt x="43543" y="29028"/>
                    <a:pt x="0" y="130628"/>
                    <a:pt x="0" y="199571"/>
                  </a:cubicBezTo>
                  <a:cubicBezTo>
                    <a:pt x="0" y="268514"/>
                    <a:pt x="45357" y="393700"/>
                    <a:pt x="141514" y="428171"/>
                  </a:cubicBezTo>
                  <a:cubicBezTo>
                    <a:pt x="237671" y="462642"/>
                    <a:pt x="502557" y="459014"/>
                    <a:pt x="576943" y="406400"/>
                  </a:cubicBezTo>
                  <a:cubicBezTo>
                    <a:pt x="651329" y="353786"/>
                    <a:pt x="658585" y="179615"/>
                    <a:pt x="587828" y="112486"/>
                  </a:cubicBezTo>
                  <a:cubicBezTo>
                    <a:pt x="517071" y="45358"/>
                    <a:pt x="239485" y="0"/>
                    <a:pt x="141514" y="14514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Dowolny kształt 12"/>
            <p:cNvSpPr/>
            <p:nvPr/>
          </p:nvSpPr>
          <p:spPr>
            <a:xfrm>
              <a:off x="6072198" y="2571744"/>
              <a:ext cx="285752" cy="357190"/>
            </a:xfrm>
            <a:custGeom>
              <a:avLst/>
              <a:gdLst>
                <a:gd name="connsiteX0" fmla="*/ 141514 w 658585"/>
                <a:gd name="connsiteY0" fmla="*/ 14514 h 462642"/>
                <a:gd name="connsiteX1" fmla="*/ 0 w 658585"/>
                <a:gd name="connsiteY1" fmla="*/ 199571 h 462642"/>
                <a:gd name="connsiteX2" fmla="*/ 141514 w 658585"/>
                <a:gd name="connsiteY2" fmla="*/ 428171 h 462642"/>
                <a:gd name="connsiteX3" fmla="*/ 576943 w 658585"/>
                <a:gd name="connsiteY3" fmla="*/ 406400 h 462642"/>
                <a:gd name="connsiteX4" fmla="*/ 587828 w 658585"/>
                <a:gd name="connsiteY4" fmla="*/ 112486 h 462642"/>
                <a:gd name="connsiteX5" fmla="*/ 141514 w 658585"/>
                <a:gd name="connsiteY5" fmla="*/ 14514 h 462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8585" h="462642">
                  <a:moveTo>
                    <a:pt x="141514" y="14514"/>
                  </a:moveTo>
                  <a:cubicBezTo>
                    <a:pt x="43543" y="29028"/>
                    <a:pt x="0" y="130628"/>
                    <a:pt x="0" y="199571"/>
                  </a:cubicBezTo>
                  <a:cubicBezTo>
                    <a:pt x="0" y="268514"/>
                    <a:pt x="45357" y="393700"/>
                    <a:pt x="141514" y="428171"/>
                  </a:cubicBezTo>
                  <a:cubicBezTo>
                    <a:pt x="237671" y="462642"/>
                    <a:pt x="502557" y="459014"/>
                    <a:pt x="576943" y="406400"/>
                  </a:cubicBezTo>
                  <a:cubicBezTo>
                    <a:pt x="651329" y="353786"/>
                    <a:pt x="658585" y="179615"/>
                    <a:pt x="587828" y="112486"/>
                  </a:cubicBezTo>
                  <a:cubicBezTo>
                    <a:pt x="517071" y="45358"/>
                    <a:pt x="239485" y="0"/>
                    <a:pt x="141514" y="14514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Dowolny kształt 13"/>
            <p:cNvSpPr/>
            <p:nvPr/>
          </p:nvSpPr>
          <p:spPr>
            <a:xfrm>
              <a:off x="5572132" y="2643182"/>
              <a:ext cx="285752" cy="285752"/>
            </a:xfrm>
            <a:custGeom>
              <a:avLst/>
              <a:gdLst>
                <a:gd name="connsiteX0" fmla="*/ 141514 w 658585"/>
                <a:gd name="connsiteY0" fmla="*/ 14514 h 462642"/>
                <a:gd name="connsiteX1" fmla="*/ 0 w 658585"/>
                <a:gd name="connsiteY1" fmla="*/ 199571 h 462642"/>
                <a:gd name="connsiteX2" fmla="*/ 141514 w 658585"/>
                <a:gd name="connsiteY2" fmla="*/ 428171 h 462642"/>
                <a:gd name="connsiteX3" fmla="*/ 576943 w 658585"/>
                <a:gd name="connsiteY3" fmla="*/ 406400 h 462642"/>
                <a:gd name="connsiteX4" fmla="*/ 587828 w 658585"/>
                <a:gd name="connsiteY4" fmla="*/ 112486 h 462642"/>
                <a:gd name="connsiteX5" fmla="*/ 141514 w 658585"/>
                <a:gd name="connsiteY5" fmla="*/ 14514 h 462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8585" h="462642">
                  <a:moveTo>
                    <a:pt x="141514" y="14514"/>
                  </a:moveTo>
                  <a:cubicBezTo>
                    <a:pt x="43543" y="29028"/>
                    <a:pt x="0" y="130628"/>
                    <a:pt x="0" y="199571"/>
                  </a:cubicBezTo>
                  <a:cubicBezTo>
                    <a:pt x="0" y="268514"/>
                    <a:pt x="45357" y="393700"/>
                    <a:pt x="141514" y="428171"/>
                  </a:cubicBezTo>
                  <a:cubicBezTo>
                    <a:pt x="237671" y="462642"/>
                    <a:pt x="502557" y="459014"/>
                    <a:pt x="576943" y="406400"/>
                  </a:cubicBezTo>
                  <a:cubicBezTo>
                    <a:pt x="651329" y="353786"/>
                    <a:pt x="658585" y="179615"/>
                    <a:pt x="587828" y="112486"/>
                  </a:cubicBezTo>
                  <a:cubicBezTo>
                    <a:pt x="517071" y="45358"/>
                    <a:pt x="239485" y="0"/>
                    <a:pt x="141514" y="14514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5" name="Elipsa 14"/>
          <p:cNvSpPr/>
          <p:nvPr/>
        </p:nvSpPr>
        <p:spPr>
          <a:xfrm>
            <a:off x="5715008" y="2071678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1</a:t>
            </a:r>
            <a:endParaRPr lang="pl-P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204902"/>
            <a:ext cx="2413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905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329642" cy="1143000"/>
          </a:xfrm>
        </p:spPr>
        <p:txBody>
          <a:bodyPr>
            <a:noAutofit/>
          </a:bodyPr>
          <a:lstStyle/>
          <a:p>
            <a:r>
              <a:rPr lang="pl-PL" sz="3600" dirty="0" smtClean="0"/>
              <a:t>Łączenie kontrolek ze źródłem danych  </a:t>
            </a:r>
            <a:endParaRPr lang="pl-PL" sz="36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85860"/>
            <a:ext cx="4286280" cy="412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849434"/>
            <a:ext cx="3697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owolny kształt 9"/>
          <p:cNvSpPr/>
          <p:nvPr/>
        </p:nvSpPr>
        <p:spPr>
          <a:xfrm>
            <a:off x="5929322" y="1785925"/>
            <a:ext cx="1428760" cy="428629"/>
          </a:xfrm>
          <a:custGeom>
            <a:avLst/>
            <a:gdLst>
              <a:gd name="connsiteX0" fmla="*/ 304800 w 883557"/>
              <a:gd name="connsiteY0" fmla="*/ 123371 h 1063171"/>
              <a:gd name="connsiteX1" fmla="*/ 32657 w 883557"/>
              <a:gd name="connsiteY1" fmla="*/ 406399 h 1063171"/>
              <a:gd name="connsiteX2" fmla="*/ 108857 w 883557"/>
              <a:gd name="connsiteY2" fmla="*/ 972457 h 1063171"/>
              <a:gd name="connsiteX3" fmla="*/ 642257 w 883557"/>
              <a:gd name="connsiteY3" fmla="*/ 950685 h 1063171"/>
              <a:gd name="connsiteX4" fmla="*/ 870857 w 883557"/>
              <a:gd name="connsiteY4" fmla="*/ 569685 h 1063171"/>
              <a:gd name="connsiteX5" fmla="*/ 566057 w 883557"/>
              <a:gd name="connsiteY5" fmla="*/ 79828 h 1063171"/>
              <a:gd name="connsiteX6" fmla="*/ 304800 w 883557"/>
              <a:gd name="connsiteY6" fmla="*/ 123371 h 106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3557" h="1063171">
                <a:moveTo>
                  <a:pt x="304800" y="123371"/>
                </a:moveTo>
                <a:cubicBezTo>
                  <a:pt x="215900" y="177800"/>
                  <a:pt x="65314" y="264885"/>
                  <a:pt x="32657" y="406399"/>
                </a:cubicBezTo>
                <a:cubicBezTo>
                  <a:pt x="0" y="547913"/>
                  <a:pt x="7257" y="881743"/>
                  <a:pt x="108857" y="972457"/>
                </a:cubicBezTo>
                <a:cubicBezTo>
                  <a:pt x="210457" y="1063171"/>
                  <a:pt x="515257" y="1017814"/>
                  <a:pt x="642257" y="950685"/>
                </a:cubicBezTo>
                <a:cubicBezTo>
                  <a:pt x="769257" y="883556"/>
                  <a:pt x="883557" y="714828"/>
                  <a:pt x="870857" y="569685"/>
                </a:cubicBezTo>
                <a:cubicBezTo>
                  <a:pt x="858157" y="424542"/>
                  <a:pt x="664028" y="159656"/>
                  <a:pt x="566057" y="79828"/>
                </a:cubicBezTo>
                <a:cubicBezTo>
                  <a:pt x="468086" y="0"/>
                  <a:pt x="393700" y="68943"/>
                  <a:pt x="304800" y="12337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907030"/>
            <a:ext cx="186171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Prostokąt 10"/>
          <p:cNvSpPr/>
          <p:nvPr/>
        </p:nvSpPr>
        <p:spPr>
          <a:xfrm>
            <a:off x="670804" y="2032898"/>
            <a:ext cx="642942" cy="1428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Dowolny kształt 12"/>
          <p:cNvSpPr/>
          <p:nvPr/>
        </p:nvSpPr>
        <p:spPr>
          <a:xfrm>
            <a:off x="500035" y="1857364"/>
            <a:ext cx="2071702" cy="500066"/>
          </a:xfrm>
          <a:custGeom>
            <a:avLst/>
            <a:gdLst>
              <a:gd name="connsiteX0" fmla="*/ 429986 w 2561771"/>
              <a:gd name="connsiteY0" fmla="*/ 48985 h 662214"/>
              <a:gd name="connsiteX1" fmla="*/ 59871 w 2561771"/>
              <a:gd name="connsiteY1" fmla="*/ 157842 h 662214"/>
              <a:gd name="connsiteX2" fmla="*/ 70757 w 2561771"/>
              <a:gd name="connsiteY2" fmla="*/ 495300 h 662214"/>
              <a:gd name="connsiteX3" fmla="*/ 473529 w 2561771"/>
              <a:gd name="connsiteY3" fmla="*/ 593271 h 662214"/>
              <a:gd name="connsiteX4" fmla="*/ 1540329 w 2561771"/>
              <a:gd name="connsiteY4" fmla="*/ 571500 h 662214"/>
              <a:gd name="connsiteX5" fmla="*/ 2302329 w 2561771"/>
              <a:gd name="connsiteY5" fmla="*/ 582385 h 662214"/>
              <a:gd name="connsiteX6" fmla="*/ 2324100 w 2561771"/>
              <a:gd name="connsiteY6" fmla="*/ 92528 h 662214"/>
              <a:gd name="connsiteX7" fmla="*/ 876300 w 2561771"/>
              <a:gd name="connsiteY7" fmla="*/ 27214 h 662214"/>
              <a:gd name="connsiteX8" fmla="*/ 429986 w 2561771"/>
              <a:gd name="connsiteY8" fmla="*/ 48985 h 66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1771" h="662214">
                <a:moveTo>
                  <a:pt x="429986" y="48985"/>
                </a:moveTo>
                <a:cubicBezTo>
                  <a:pt x="293915" y="70756"/>
                  <a:pt x="119742" y="83456"/>
                  <a:pt x="59871" y="157842"/>
                </a:cubicBezTo>
                <a:cubicBezTo>
                  <a:pt x="0" y="232228"/>
                  <a:pt x="1814" y="422729"/>
                  <a:pt x="70757" y="495300"/>
                </a:cubicBezTo>
                <a:cubicBezTo>
                  <a:pt x="139700" y="567871"/>
                  <a:pt x="228600" y="580571"/>
                  <a:pt x="473529" y="593271"/>
                </a:cubicBezTo>
                <a:cubicBezTo>
                  <a:pt x="718458" y="605971"/>
                  <a:pt x="1540329" y="571500"/>
                  <a:pt x="1540329" y="571500"/>
                </a:cubicBezTo>
                <a:cubicBezTo>
                  <a:pt x="1845129" y="569686"/>
                  <a:pt x="2171701" y="662214"/>
                  <a:pt x="2302329" y="582385"/>
                </a:cubicBezTo>
                <a:cubicBezTo>
                  <a:pt x="2432957" y="502556"/>
                  <a:pt x="2561771" y="185056"/>
                  <a:pt x="2324100" y="92528"/>
                </a:cubicBezTo>
                <a:cubicBezTo>
                  <a:pt x="2086429" y="0"/>
                  <a:pt x="1197428" y="30842"/>
                  <a:pt x="876300" y="27214"/>
                </a:cubicBezTo>
                <a:cubicBezTo>
                  <a:pt x="555172" y="23586"/>
                  <a:pt x="566058" y="27214"/>
                  <a:pt x="429986" y="4898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857224" y="2071678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1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4100" name="Picture 4" descr="C:\Users\Ania\Desktop\myszkaL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067899">
            <a:off x="1119636" y="2117258"/>
            <a:ext cx="276225" cy="285750"/>
          </a:xfrm>
          <a:prstGeom prst="rect">
            <a:avLst/>
          </a:prstGeom>
          <a:noFill/>
        </p:spPr>
      </p:pic>
      <p:sp>
        <p:nvSpPr>
          <p:cNvPr id="17" name="Elipsa 16"/>
          <p:cNvSpPr/>
          <p:nvPr/>
        </p:nvSpPr>
        <p:spPr>
          <a:xfrm>
            <a:off x="7215206" y="1857363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2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3143248"/>
            <a:ext cx="3857572" cy="353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ole tekstowe 8"/>
          <p:cNvSpPr txBox="1"/>
          <p:nvPr/>
        </p:nvSpPr>
        <p:spPr>
          <a:xfrm>
            <a:off x="7079741" y="2711231"/>
            <a:ext cx="1992853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grupa </a:t>
            </a:r>
            <a:r>
              <a:rPr lang="pl-PL" b="1" dirty="0" smtClean="0">
                <a:solidFill>
                  <a:schemeClr val="bg1"/>
                </a:solidFill>
              </a:rPr>
              <a:t>Deweloper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ze wstążki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9" name="Dowolny kształt 18"/>
          <p:cNvSpPr/>
          <p:nvPr/>
        </p:nvSpPr>
        <p:spPr>
          <a:xfrm>
            <a:off x="5304971" y="3552372"/>
            <a:ext cx="481475" cy="348342"/>
          </a:xfrm>
          <a:custGeom>
            <a:avLst/>
            <a:gdLst>
              <a:gd name="connsiteX0" fmla="*/ 159658 w 653144"/>
              <a:gd name="connsiteY0" fmla="*/ 50799 h 348342"/>
              <a:gd name="connsiteX1" fmla="*/ 50800 w 653144"/>
              <a:gd name="connsiteY1" fmla="*/ 170542 h 348342"/>
              <a:gd name="connsiteX2" fmla="*/ 94343 w 653144"/>
              <a:gd name="connsiteY2" fmla="*/ 322942 h 348342"/>
              <a:gd name="connsiteX3" fmla="*/ 616858 w 653144"/>
              <a:gd name="connsiteY3" fmla="*/ 301171 h 348342"/>
              <a:gd name="connsiteX4" fmla="*/ 312058 w 653144"/>
              <a:gd name="connsiteY4" fmla="*/ 39914 h 348342"/>
              <a:gd name="connsiteX5" fmla="*/ 159658 w 653144"/>
              <a:gd name="connsiteY5" fmla="*/ 50799 h 34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144" h="348342">
                <a:moveTo>
                  <a:pt x="159658" y="50799"/>
                </a:moveTo>
                <a:cubicBezTo>
                  <a:pt x="116115" y="72570"/>
                  <a:pt x="61686" y="125185"/>
                  <a:pt x="50800" y="170542"/>
                </a:cubicBezTo>
                <a:cubicBezTo>
                  <a:pt x="39914" y="215899"/>
                  <a:pt x="0" y="301171"/>
                  <a:pt x="94343" y="322942"/>
                </a:cubicBezTo>
                <a:cubicBezTo>
                  <a:pt x="188686" y="344713"/>
                  <a:pt x="580572" y="348342"/>
                  <a:pt x="616858" y="301171"/>
                </a:cubicBezTo>
                <a:cubicBezTo>
                  <a:pt x="653144" y="254000"/>
                  <a:pt x="386444" y="79828"/>
                  <a:pt x="312058" y="39914"/>
                </a:cubicBezTo>
                <a:cubicBezTo>
                  <a:pt x="237672" y="0"/>
                  <a:pt x="203201" y="29028"/>
                  <a:pt x="159658" y="50799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Elipsa 21"/>
          <p:cNvSpPr/>
          <p:nvPr/>
        </p:nvSpPr>
        <p:spPr>
          <a:xfrm>
            <a:off x="5643570" y="3500438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3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56" y="4526207"/>
            <a:ext cx="5072098" cy="61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Łącznik prosty ze strzałką 23"/>
          <p:cNvCxnSpPr/>
          <p:nvPr/>
        </p:nvCxnSpPr>
        <p:spPr>
          <a:xfrm>
            <a:off x="3643306" y="1500174"/>
            <a:ext cx="1428760" cy="5715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 rot="5400000">
            <a:off x="5250661" y="2893215"/>
            <a:ext cx="571504" cy="3571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>
            <a:stCxn id="19" idx="1"/>
          </p:cNvCxnSpPr>
          <p:nvPr/>
        </p:nvCxnSpPr>
        <p:spPr>
          <a:xfrm flipH="1">
            <a:off x="4714876" y="3722914"/>
            <a:ext cx="627543" cy="9919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Dowolny kształt 34"/>
          <p:cNvSpPr/>
          <p:nvPr/>
        </p:nvSpPr>
        <p:spPr>
          <a:xfrm rot="18837929">
            <a:off x="5331575" y="3813674"/>
            <a:ext cx="400513" cy="295732"/>
          </a:xfrm>
          <a:custGeom>
            <a:avLst/>
            <a:gdLst>
              <a:gd name="connsiteX0" fmla="*/ 159658 w 653144"/>
              <a:gd name="connsiteY0" fmla="*/ 50799 h 348342"/>
              <a:gd name="connsiteX1" fmla="*/ 50800 w 653144"/>
              <a:gd name="connsiteY1" fmla="*/ 170542 h 348342"/>
              <a:gd name="connsiteX2" fmla="*/ 94343 w 653144"/>
              <a:gd name="connsiteY2" fmla="*/ 322942 h 348342"/>
              <a:gd name="connsiteX3" fmla="*/ 616858 w 653144"/>
              <a:gd name="connsiteY3" fmla="*/ 301171 h 348342"/>
              <a:gd name="connsiteX4" fmla="*/ 312058 w 653144"/>
              <a:gd name="connsiteY4" fmla="*/ 39914 h 348342"/>
              <a:gd name="connsiteX5" fmla="*/ 159658 w 653144"/>
              <a:gd name="connsiteY5" fmla="*/ 50799 h 34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144" h="348342">
                <a:moveTo>
                  <a:pt x="159658" y="50799"/>
                </a:moveTo>
                <a:cubicBezTo>
                  <a:pt x="116115" y="72570"/>
                  <a:pt x="61686" y="125185"/>
                  <a:pt x="50800" y="170542"/>
                </a:cubicBezTo>
                <a:cubicBezTo>
                  <a:pt x="39914" y="215899"/>
                  <a:pt x="0" y="301171"/>
                  <a:pt x="94343" y="322942"/>
                </a:cubicBezTo>
                <a:cubicBezTo>
                  <a:pt x="188686" y="344713"/>
                  <a:pt x="580572" y="348342"/>
                  <a:pt x="616858" y="301171"/>
                </a:cubicBezTo>
                <a:cubicBezTo>
                  <a:pt x="653144" y="254000"/>
                  <a:pt x="386444" y="79828"/>
                  <a:pt x="312058" y="39914"/>
                </a:cubicBezTo>
                <a:cubicBezTo>
                  <a:pt x="237672" y="0"/>
                  <a:pt x="203201" y="29028"/>
                  <a:pt x="159658" y="50799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Elipsa 35"/>
          <p:cNvSpPr/>
          <p:nvPr/>
        </p:nvSpPr>
        <p:spPr>
          <a:xfrm>
            <a:off x="5365298" y="4103242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4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4" y="5500702"/>
            <a:ext cx="4381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8" name="Łącznik prosty ze strzałką 37"/>
          <p:cNvCxnSpPr>
            <a:stCxn id="36" idx="6"/>
          </p:cNvCxnSpPr>
          <p:nvPr/>
        </p:nvCxnSpPr>
        <p:spPr>
          <a:xfrm>
            <a:off x="5722488" y="4281837"/>
            <a:ext cx="349710" cy="143317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Interfejs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Excel 2007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71414"/>
            <a:ext cx="7467600" cy="1143000"/>
          </a:xfrm>
        </p:spPr>
        <p:txBody>
          <a:bodyPr/>
          <a:lstStyle/>
          <a:p>
            <a:r>
              <a:rPr lang="pl-PL" dirty="0" smtClean="0"/>
              <a:t>Excel 2007 - Interfejs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00240"/>
            <a:ext cx="676275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owolny kształt 8"/>
          <p:cNvSpPr/>
          <p:nvPr/>
        </p:nvSpPr>
        <p:spPr>
          <a:xfrm>
            <a:off x="1197428" y="1944914"/>
            <a:ext cx="1913467" cy="353181"/>
          </a:xfrm>
          <a:custGeom>
            <a:avLst/>
            <a:gdLst>
              <a:gd name="connsiteX0" fmla="*/ 1690915 w 1913467"/>
              <a:gd name="connsiteY0" fmla="*/ 58057 h 353181"/>
              <a:gd name="connsiteX1" fmla="*/ 1705429 w 1913467"/>
              <a:gd name="connsiteY1" fmla="*/ 246743 h 353181"/>
              <a:gd name="connsiteX2" fmla="*/ 1574801 w 1913467"/>
              <a:gd name="connsiteY2" fmla="*/ 319315 h 353181"/>
              <a:gd name="connsiteX3" fmla="*/ 1052286 w 1913467"/>
              <a:gd name="connsiteY3" fmla="*/ 333829 h 353181"/>
              <a:gd name="connsiteX4" fmla="*/ 268515 w 1913467"/>
              <a:gd name="connsiteY4" fmla="*/ 333829 h 353181"/>
              <a:gd name="connsiteX5" fmla="*/ 152401 w 1913467"/>
              <a:gd name="connsiteY5" fmla="*/ 217715 h 353181"/>
              <a:gd name="connsiteX6" fmla="*/ 36286 w 1913467"/>
              <a:gd name="connsiteY6" fmla="*/ 72572 h 353181"/>
              <a:gd name="connsiteX7" fmla="*/ 370115 w 1913467"/>
              <a:gd name="connsiteY7" fmla="*/ 0 h 353181"/>
              <a:gd name="connsiteX8" fmla="*/ 1690915 w 1913467"/>
              <a:gd name="connsiteY8" fmla="*/ 58057 h 353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3467" h="353181">
                <a:moveTo>
                  <a:pt x="1690915" y="58057"/>
                </a:moveTo>
                <a:cubicBezTo>
                  <a:pt x="1913467" y="99181"/>
                  <a:pt x="1724781" y="203200"/>
                  <a:pt x="1705429" y="246743"/>
                </a:cubicBezTo>
                <a:cubicBezTo>
                  <a:pt x="1686077" y="290286"/>
                  <a:pt x="1683658" y="304801"/>
                  <a:pt x="1574801" y="319315"/>
                </a:cubicBezTo>
                <a:cubicBezTo>
                  <a:pt x="1465944" y="333829"/>
                  <a:pt x="1270000" y="331410"/>
                  <a:pt x="1052286" y="333829"/>
                </a:cubicBezTo>
                <a:cubicBezTo>
                  <a:pt x="834572" y="336248"/>
                  <a:pt x="418496" y="353181"/>
                  <a:pt x="268515" y="333829"/>
                </a:cubicBezTo>
                <a:cubicBezTo>
                  <a:pt x="118534" y="314477"/>
                  <a:pt x="191106" y="261258"/>
                  <a:pt x="152401" y="217715"/>
                </a:cubicBezTo>
                <a:cubicBezTo>
                  <a:pt x="113696" y="174172"/>
                  <a:pt x="0" y="108858"/>
                  <a:pt x="36286" y="72572"/>
                </a:cubicBezTo>
                <a:cubicBezTo>
                  <a:pt x="72572" y="36286"/>
                  <a:pt x="96763" y="0"/>
                  <a:pt x="370115" y="0"/>
                </a:cubicBezTo>
                <a:cubicBezTo>
                  <a:pt x="643467" y="0"/>
                  <a:pt x="1468363" y="16933"/>
                  <a:pt x="1690915" y="58057"/>
                </a:cubicBezTo>
                <a:close/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Dowolny kształt 13"/>
          <p:cNvSpPr/>
          <p:nvPr/>
        </p:nvSpPr>
        <p:spPr>
          <a:xfrm>
            <a:off x="856342" y="2097314"/>
            <a:ext cx="7271658" cy="1403123"/>
          </a:xfrm>
          <a:custGeom>
            <a:avLst/>
            <a:gdLst>
              <a:gd name="connsiteX0" fmla="*/ 72572 w 7271658"/>
              <a:gd name="connsiteY0" fmla="*/ 384629 h 1478039"/>
              <a:gd name="connsiteX1" fmla="*/ 29029 w 7271658"/>
              <a:gd name="connsiteY1" fmla="*/ 1066800 h 1478039"/>
              <a:gd name="connsiteX2" fmla="*/ 116115 w 7271658"/>
              <a:gd name="connsiteY2" fmla="*/ 1313543 h 1478039"/>
              <a:gd name="connsiteX3" fmla="*/ 609601 w 7271658"/>
              <a:gd name="connsiteY3" fmla="*/ 1313543 h 1478039"/>
              <a:gd name="connsiteX4" fmla="*/ 3193144 w 7271658"/>
              <a:gd name="connsiteY4" fmla="*/ 1342572 h 1478039"/>
              <a:gd name="connsiteX5" fmla="*/ 6705601 w 7271658"/>
              <a:gd name="connsiteY5" fmla="*/ 1284515 h 1478039"/>
              <a:gd name="connsiteX6" fmla="*/ 6589487 w 7271658"/>
              <a:gd name="connsiteY6" fmla="*/ 181429 h 1478039"/>
              <a:gd name="connsiteX7" fmla="*/ 5544458 w 7271658"/>
              <a:gd name="connsiteY7" fmla="*/ 195943 h 1478039"/>
              <a:gd name="connsiteX8" fmla="*/ 2162629 w 7271658"/>
              <a:gd name="connsiteY8" fmla="*/ 239486 h 1478039"/>
              <a:gd name="connsiteX9" fmla="*/ 740229 w 7271658"/>
              <a:gd name="connsiteY9" fmla="*/ 239486 h 1478039"/>
              <a:gd name="connsiteX10" fmla="*/ 464458 w 7271658"/>
              <a:gd name="connsiteY10" fmla="*/ 312057 h 1478039"/>
              <a:gd name="connsiteX11" fmla="*/ 72572 w 7271658"/>
              <a:gd name="connsiteY11" fmla="*/ 384629 h 147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71658" h="1478039">
                <a:moveTo>
                  <a:pt x="72572" y="384629"/>
                </a:moveTo>
                <a:cubicBezTo>
                  <a:pt x="0" y="510420"/>
                  <a:pt x="21772" y="911981"/>
                  <a:pt x="29029" y="1066800"/>
                </a:cubicBezTo>
                <a:cubicBezTo>
                  <a:pt x="36286" y="1221619"/>
                  <a:pt x="19353" y="1272419"/>
                  <a:pt x="116115" y="1313543"/>
                </a:cubicBezTo>
                <a:cubicBezTo>
                  <a:pt x="212877" y="1354667"/>
                  <a:pt x="609601" y="1313543"/>
                  <a:pt x="609601" y="1313543"/>
                </a:cubicBezTo>
                <a:cubicBezTo>
                  <a:pt x="1122439" y="1318381"/>
                  <a:pt x="2177144" y="1347410"/>
                  <a:pt x="3193144" y="1342572"/>
                </a:cubicBezTo>
                <a:cubicBezTo>
                  <a:pt x="4209144" y="1337734"/>
                  <a:pt x="6139544" y="1478039"/>
                  <a:pt x="6705601" y="1284515"/>
                </a:cubicBezTo>
                <a:cubicBezTo>
                  <a:pt x="7271658" y="1090991"/>
                  <a:pt x="6783011" y="362858"/>
                  <a:pt x="6589487" y="181429"/>
                </a:cubicBezTo>
                <a:cubicBezTo>
                  <a:pt x="6395963" y="0"/>
                  <a:pt x="5544458" y="195943"/>
                  <a:pt x="5544458" y="195943"/>
                </a:cubicBezTo>
                <a:lnTo>
                  <a:pt x="2162629" y="239486"/>
                </a:lnTo>
                <a:cubicBezTo>
                  <a:pt x="1361924" y="246743"/>
                  <a:pt x="1023257" y="227391"/>
                  <a:pt x="740229" y="239486"/>
                </a:cubicBezTo>
                <a:cubicBezTo>
                  <a:pt x="457201" y="251581"/>
                  <a:pt x="578153" y="285448"/>
                  <a:pt x="464458" y="312057"/>
                </a:cubicBezTo>
                <a:cubicBezTo>
                  <a:pt x="350763" y="338666"/>
                  <a:pt x="145144" y="258838"/>
                  <a:pt x="72572" y="384629"/>
                </a:cubicBezTo>
                <a:close/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Objaśnienie prostokątne zaokrąglone 15"/>
          <p:cNvSpPr/>
          <p:nvPr/>
        </p:nvSpPr>
        <p:spPr>
          <a:xfrm>
            <a:off x="7715272" y="2000240"/>
            <a:ext cx="1285884" cy="357190"/>
          </a:xfrm>
          <a:prstGeom prst="wedgeRoundRectCallout">
            <a:avLst>
              <a:gd name="adj1" fmla="val -43153"/>
              <a:gd name="adj2" fmla="val 1965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wstążka</a:t>
            </a:r>
            <a:endParaRPr lang="pl-PL" sz="1600" dirty="0"/>
          </a:p>
        </p:txBody>
      </p:sp>
      <p:sp>
        <p:nvSpPr>
          <p:cNvPr id="17" name="Objaśnienie prostokątne zaokrąglone 16"/>
          <p:cNvSpPr/>
          <p:nvPr/>
        </p:nvSpPr>
        <p:spPr>
          <a:xfrm>
            <a:off x="3428992" y="1214422"/>
            <a:ext cx="2000264" cy="428628"/>
          </a:xfrm>
          <a:prstGeom prst="wedgeRoundRectCallout">
            <a:avLst>
              <a:gd name="adj1" fmla="val -107242"/>
              <a:gd name="adj2" fmla="val 2337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karta tematyczna</a:t>
            </a:r>
            <a:endParaRPr lang="pl-PL" sz="1600" dirty="0"/>
          </a:p>
        </p:txBody>
      </p:sp>
      <p:sp>
        <p:nvSpPr>
          <p:cNvPr id="18" name="Objaśnienie prostokątne zaokrąglone 17"/>
          <p:cNvSpPr/>
          <p:nvPr/>
        </p:nvSpPr>
        <p:spPr>
          <a:xfrm>
            <a:off x="5857884" y="1214422"/>
            <a:ext cx="1785950" cy="500066"/>
          </a:xfrm>
          <a:prstGeom prst="wedgeRoundRectCallout">
            <a:avLst>
              <a:gd name="adj1" fmla="val -152165"/>
              <a:gd name="adj2" fmla="val 2168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err="1" smtClean="0"/>
              <a:t>gupa</a:t>
            </a:r>
            <a:r>
              <a:rPr lang="pl-PL" sz="1600" dirty="0" smtClean="0"/>
              <a:t> logiczna poleceń</a:t>
            </a:r>
            <a:endParaRPr lang="pl-PL" sz="1600" dirty="0"/>
          </a:p>
        </p:txBody>
      </p:sp>
      <p:sp>
        <p:nvSpPr>
          <p:cNvPr id="19" name="Objaśnienie prostokątne zaokrąglone 18"/>
          <p:cNvSpPr/>
          <p:nvPr/>
        </p:nvSpPr>
        <p:spPr>
          <a:xfrm>
            <a:off x="3000364" y="3929066"/>
            <a:ext cx="1214446" cy="581028"/>
          </a:xfrm>
          <a:prstGeom prst="wedgeRoundRectCallout">
            <a:avLst>
              <a:gd name="adj1" fmla="val -124166"/>
              <a:gd name="adj2" fmla="val -1313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Pole nazw</a:t>
            </a:r>
          </a:p>
          <a:p>
            <a:pPr algn="ctr"/>
            <a:r>
              <a:rPr lang="pl-PL" sz="1600" dirty="0" smtClean="0"/>
              <a:t> i adresów</a:t>
            </a:r>
            <a:endParaRPr lang="pl-PL" sz="1600" dirty="0"/>
          </a:p>
        </p:txBody>
      </p:sp>
      <p:sp>
        <p:nvSpPr>
          <p:cNvPr id="20" name="Objaśnienie prostokątne zaokrąglone 19"/>
          <p:cNvSpPr/>
          <p:nvPr/>
        </p:nvSpPr>
        <p:spPr>
          <a:xfrm>
            <a:off x="7072330" y="3643314"/>
            <a:ext cx="1581160" cy="438152"/>
          </a:xfrm>
          <a:prstGeom prst="wedgeRoundRectCallout">
            <a:avLst>
              <a:gd name="adj1" fmla="val -132880"/>
              <a:gd name="adj2" fmla="val -1720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polecenie</a:t>
            </a:r>
            <a:endParaRPr lang="pl-PL" sz="1600" dirty="0"/>
          </a:p>
        </p:txBody>
      </p:sp>
      <p:sp>
        <p:nvSpPr>
          <p:cNvPr id="21" name="Objaśnienie prostokątne zaokrąglone 20"/>
          <p:cNvSpPr/>
          <p:nvPr/>
        </p:nvSpPr>
        <p:spPr>
          <a:xfrm>
            <a:off x="214282" y="1214422"/>
            <a:ext cx="2714644" cy="428628"/>
          </a:xfrm>
          <a:prstGeom prst="wedgeRoundRectCallout">
            <a:avLst>
              <a:gd name="adj1" fmla="val 2532"/>
              <a:gd name="adj2" fmla="val 1220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Pasek </a:t>
            </a:r>
            <a:r>
              <a:rPr lang="pl-PL" sz="1600" b="1" i="1" dirty="0" smtClean="0"/>
              <a:t>Szybki dostęp…</a:t>
            </a:r>
            <a:endParaRPr lang="pl-PL" sz="1600" b="1" i="1" dirty="0"/>
          </a:p>
        </p:txBody>
      </p:sp>
      <p:sp>
        <p:nvSpPr>
          <p:cNvPr id="23" name="Objaśnienie prostokątne zaokrąglone 22"/>
          <p:cNvSpPr/>
          <p:nvPr/>
        </p:nvSpPr>
        <p:spPr>
          <a:xfrm rot="16200000">
            <a:off x="-1035882" y="3178967"/>
            <a:ext cx="2928958" cy="571504"/>
          </a:xfrm>
          <a:prstGeom prst="wedgeRoundRectCallout">
            <a:avLst>
              <a:gd name="adj1" fmla="val 43705"/>
              <a:gd name="adj2" fmla="val 1101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Przycisk </a:t>
            </a:r>
            <a:r>
              <a:rPr lang="pl-PL" sz="1600" b="1" i="1" dirty="0" smtClean="0"/>
              <a:t>Microsoft Office</a:t>
            </a:r>
          </a:p>
          <a:p>
            <a:pPr algn="ctr"/>
            <a:r>
              <a:rPr lang="pl-PL" sz="1600" i="1" dirty="0" smtClean="0"/>
              <a:t>(dawne menu plik)</a:t>
            </a:r>
            <a:endParaRPr lang="pl-PL" sz="1600" i="1" dirty="0"/>
          </a:p>
        </p:txBody>
      </p:sp>
      <p:sp>
        <p:nvSpPr>
          <p:cNvPr id="25" name="Dowolny kształt 24"/>
          <p:cNvSpPr/>
          <p:nvPr/>
        </p:nvSpPr>
        <p:spPr>
          <a:xfrm>
            <a:off x="2934305" y="2469848"/>
            <a:ext cx="1250647" cy="1003905"/>
          </a:xfrm>
          <a:custGeom>
            <a:avLst/>
            <a:gdLst>
              <a:gd name="connsiteX0" fmla="*/ 534609 w 1250647"/>
              <a:gd name="connsiteY0" fmla="*/ 55638 h 1003905"/>
              <a:gd name="connsiteX1" fmla="*/ 84666 w 1250647"/>
              <a:gd name="connsiteY1" fmla="*/ 55638 h 1003905"/>
              <a:gd name="connsiteX2" fmla="*/ 70152 w 1250647"/>
              <a:gd name="connsiteY2" fmla="*/ 389466 h 1003905"/>
              <a:gd name="connsiteX3" fmla="*/ 55638 w 1250647"/>
              <a:gd name="connsiteY3" fmla="*/ 911981 h 1003905"/>
              <a:gd name="connsiteX4" fmla="*/ 403981 w 1250647"/>
              <a:gd name="connsiteY4" fmla="*/ 941009 h 1003905"/>
              <a:gd name="connsiteX5" fmla="*/ 1129695 w 1250647"/>
              <a:gd name="connsiteY5" fmla="*/ 868438 h 1003905"/>
              <a:gd name="connsiteX6" fmla="*/ 1129695 w 1250647"/>
              <a:gd name="connsiteY6" fmla="*/ 287866 h 1003905"/>
              <a:gd name="connsiteX7" fmla="*/ 1100666 w 1250647"/>
              <a:gd name="connsiteY7" fmla="*/ 70152 h 1003905"/>
              <a:gd name="connsiteX8" fmla="*/ 345924 w 1250647"/>
              <a:gd name="connsiteY8" fmla="*/ 41123 h 1003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647" h="1003905">
                <a:moveTo>
                  <a:pt x="534609" y="55638"/>
                </a:moveTo>
                <a:cubicBezTo>
                  <a:pt x="348342" y="27819"/>
                  <a:pt x="162075" y="0"/>
                  <a:pt x="84666" y="55638"/>
                </a:cubicBezTo>
                <a:cubicBezTo>
                  <a:pt x="7257" y="111276"/>
                  <a:pt x="74990" y="246742"/>
                  <a:pt x="70152" y="389466"/>
                </a:cubicBezTo>
                <a:cubicBezTo>
                  <a:pt x="65314" y="532190"/>
                  <a:pt x="0" y="820057"/>
                  <a:pt x="55638" y="911981"/>
                </a:cubicBezTo>
                <a:cubicBezTo>
                  <a:pt x="111276" y="1003905"/>
                  <a:pt x="224972" y="948266"/>
                  <a:pt x="403981" y="941009"/>
                </a:cubicBezTo>
                <a:cubicBezTo>
                  <a:pt x="582991" y="933752"/>
                  <a:pt x="1008743" y="977295"/>
                  <a:pt x="1129695" y="868438"/>
                </a:cubicBezTo>
                <a:cubicBezTo>
                  <a:pt x="1250647" y="759581"/>
                  <a:pt x="1134533" y="420914"/>
                  <a:pt x="1129695" y="287866"/>
                </a:cubicBezTo>
                <a:cubicBezTo>
                  <a:pt x="1124857" y="154818"/>
                  <a:pt x="1231294" y="111276"/>
                  <a:pt x="1100666" y="70152"/>
                </a:cubicBezTo>
                <a:cubicBezTo>
                  <a:pt x="970038" y="29028"/>
                  <a:pt x="657981" y="35075"/>
                  <a:pt x="345924" y="41123"/>
                </a:cubicBez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Objaśnienie prostokątne zaokrąglone 25"/>
          <p:cNvSpPr/>
          <p:nvPr/>
        </p:nvSpPr>
        <p:spPr>
          <a:xfrm>
            <a:off x="4929190" y="3929066"/>
            <a:ext cx="1785950" cy="571504"/>
          </a:xfrm>
          <a:prstGeom prst="wedgeRoundRectCallout">
            <a:avLst>
              <a:gd name="adj1" fmla="val -100263"/>
              <a:gd name="adj2" fmla="val -1214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Pasek formuł (wzorów) i edycji</a:t>
            </a:r>
            <a:endParaRPr lang="pl-PL" sz="1600" dirty="0"/>
          </a:p>
        </p:txBody>
      </p:sp>
      <p:sp>
        <p:nvSpPr>
          <p:cNvPr id="27" name="Objaśnienie prostokątne zaokrąglone 26"/>
          <p:cNvSpPr/>
          <p:nvPr/>
        </p:nvSpPr>
        <p:spPr>
          <a:xfrm>
            <a:off x="2786050" y="4776798"/>
            <a:ext cx="1357322" cy="581028"/>
          </a:xfrm>
          <a:prstGeom prst="wedgeRoundRectCallout">
            <a:avLst>
              <a:gd name="adj1" fmla="val -100263"/>
              <a:gd name="adj2" fmla="val -1388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Aktywna komórka</a:t>
            </a:r>
            <a:endParaRPr lang="pl-PL" sz="1600" dirty="0"/>
          </a:p>
        </p:txBody>
      </p:sp>
      <p:sp>
        <p:nvSpPr>
          <p:cNvPr id="28" name="Objaśnienie prostokątne zaokrąglone 27"/>
          <p:cNvSpPr/>
          <p:nvPr/>
        </p:nvSpPr>
        <p:spPr>
          <a:xfrm>
            <a:off x="2786050" y="6072206"/>
            <a:ext cx="1214446" cy="581028"/>
          </a:xfrm>
          <a:prstGeom prst="wedgeRoundRectCallout">
            <a:avLst>
              <a:gd name="adj1" fmla="val -114605"/>
              <a:gd name="adj2" fmla="val -1388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Zakładka arkusza</a:t>
            </a:r>
            <a:endParaRPr lang="pl-PL" sz="1600" dirty="0"/>
          </a:p>
        </p:txBody>
      </p:sp>
      <p:sp>
        <p:nvSpPr>
          <p:cNvPr id="29" name="Objaśnienie prostokątne zaokrąglone 28"/>
          <p:cNvSpPr/>
          <p:nvPr/>
        </p:nvSpPr>
        <p:spPr>
          <a:xfrm>
            <a:off x="5776922" y="4786322"/>
            <a:ext cx="1223970" cy="438152"/>
          </a:xfrm>
          <a:prstGeom prst="wedgeRoundRectCallout">
            <a:avLst>
              <a:gd name="adj1" fmla="val -51481"/>
              <a:gd name="adj2" fmla="val 164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ARKUSZ</a:t>
            </a:r>
            <a:endParaRPr lang="pl-PL" sz="1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Objaśnienie prostokątne zaokrąglone 29"/>
          <p:cNvSpPr/>
          <p:nvPr/>
        </p:nvSpPr>
        <p:spPr>
          <a:xfrm>
            <a:off x="1000100" y="6072206"/>
            <a:ext cx="1143008" cy="571504"/>
          </a:xfrm>
          <a:prstGeom prst="wedgeRoundRectCallout">
            <a:avLst>
              <a:gd name="adj1" fmla="val -45566"/>
              <a:gd name="adj2" fmla="val -2509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Nagłówki</a:t>
            </a:r>
          </a:p>
          <a:p>
            <a:pPr algn="ctr"/>
            <a:r>
              <a:rPr lang="pl-PL" sz="1600" dirty="0" smtClean="0"/>
              <a:t>wierszy</a:t>
            </a:r>
            <a:endParaRPr lang="pl-PL" sz="1600" dirty="0"/>
          </a:p>
        </p:txBody>
      </p:sp>
      <p:sp>
        <p:nvSpPr>
          <p:cNvPr id="31" name="Objaśnienie prostokątne zaokrąglone 30"/>
          <p:cNvSpPr/>
          <p:nvPr/>
        </p:nvSpPr>
        <p:spPr>
          <a:xfrm>
            <a:off x="7715272" y="4643446"/>
            <a:ext cx="1214446" cy="571504"/>
          </a:xfrm>
          <a:prstGeom prst="wedgeRoundRectCallout">
            <a:avLst>
              <a:gd name="adj1" fmla="val -164800"/>
              <a:gd name="adj2" fmla="val -2204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Nagłówki</a:t>
            </a:r>
          </a:p>
          <a:p>
            <a:pPr algn="ctr"/>
            <a:r>
              <a:rPr lang="pl-PL" sz="1600" dirty="0" smtClean="0"/>
              <a:t>kolumn</a:t>
            </a:r>
            <a:endParaRPr lang="pl-PL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Excel 2007 – </a:t>
            </a:r>
            <a:r>
              <a:rPr lang="pl-PL" sz="4000" dirty="0" smtClean="0"/>
              <a:t>Skróty klawiaturowe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676275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54" y="2786058"/>
            <a:ext cx="676275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rostokąt 5"/>
          <p:cNvSpPr/>
          <p:nvPr/>
        </p:nvSpPr>
        <p:spPr>
          <a:xfrm>
            <a:off x="428596" y="1285860"/>
            <a:ext cx="571504" cy="3139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FFC000"/>
            </a:solidFill>
          </a:ln>
        </p:spPr>
        <p:txBody>
          <a:bodyPr wrap="square" lIns="36000" rIns="36000">
            <a:spAutoFit/>
          </a:bodyPr>
          <a:lstStyle/>
          <a:p>
            <a:pPr marL="108000" lvl="1">
              <a:lnSpc>
                <a:spcPct val="80000"/>
              </a:lnSpc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Alt</a:t>
            </a:r>
            <a:endParaRPr lang="pl-PL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643306" y="2757878"/>
            <a:ext cx="928694" cy="3139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FFC000"/>
            </a:solidFill>
          </a:ln>
        </p:spPr>
        <p:txBody>
          <a:bodyPr wrap="square" lIns="36000" rIns="36000">
            <a:spAutoFit/>
          </a:bodyPr>
          <a:lstStyle/>
          <a:p>
            <a:pPr marL="108000" lvl="1">
              <a:lnSpc>
                <a:spcPct val="80000"/>
              </a:lnSpc>
            </a:pPr>
            <a:r>
              <a:rPr lang="pl-PL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Alt+G</a:t>
            </a:r>
            <a:endParaRPr lang="pl-PL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mtClean="0"/>
              <a:t>Excel 2007 </a:t>
            </a:r>
            <a:r>
              <a:rPr lang="pl-PL" sz="5300" smtClean="0"/>
              <a:t>– </a:t>
            </a:r>
            <a:r>
              <a:rPr lang="pl-PL" sz="4000" smtClean="0"/>
              <a:t>Karty kontekstowe</a:t>
            </a:r>
            <a:endParaRPr lang="pl-PL" sz="53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676275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jaśnienie prostokątne zaokrąglone 5"/>
          <p:cNvSpPr/>
          <p:nvPr/>
        </p:nvSpPr>
        <p:spPr>
          <a:xfrm>
            <a:off x="6858016" y="2357430"/>
            <a:ext cx="2000264" cy="428628"/>
          </a:xfrm>
          <a:prstGeom prst="wedgeRoundRectCallout">
            <a:avLst>
              <a:gd name="adj1" fmla="val -66608"/>
              <a:gd name="adj2" fmla="val -1184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karta kontekstowa</a:t>
            </a:r>
            <a:endParaRPr lang="pl-PL" sz="1600" dirty="0"/>
          </a:p>
        </p:txBody>
      </p:sp>
      <p:sp>
        <p:nvSpPr>
          <p:cNvPr id="7" name="Prostokąt 6"/>
          <p:cNvSpPr/>
          <p:nvPr/>
        </p:nvSpPr>
        <p:spPr>
          <a:xfrm>
            <a:off x="642910" y="5884151"/>
            <a:ext cx="785818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l-PL" sz="1600" b="1" dirty="0" smtClean="0">
                <a:solidFill>
                  <a:schemeClr val="bg1"/>
                </a:solidFill>
              </a:rPr>
              <a:t>Karty kontekstowe </a:t>
            </a:r>
            <a:r>
              <a:rPr lang="pl-PL" sz="1600" dirty="0" smtClean="0">
                <a:solidFill>
                  <a:schemeClr val="bg1"/>
                </a:solidFill>
              </a:rPr>
              <a:t>są wyświetlane tylko wtedy, gdy są potrzebne i gdy ułatwiają znajdowanie i używanie poleceń potrzebnych do wykonania operacji - udostępniają użytkownikowi potrzebne funkcje w najbardziej odpowiednim czasie.</a:t>
            </a:r>
            <a:endParaRPr lang="pl-PL" sz="1600" dirty="0">
              <a:solidFill>
                <a:schemeClr val="bg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143240" y="4071942"/>
            <a:ext cx="528641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l-PL" sz="1600" dirty="0" smtClean="0">
                <a:solidFill>
                  <a:schemeClr val="bg1"/>
                </a:solidFill>
              </a:rPr>
              <a:t>W programie Office Excel 2007 kliknięcie wykresu powoduje wyświetlenie </a:t>
            </a:r>
            <a:r>
              <a:rPr lang="pl-PL" sz="1600" b="1" dirty="0" smtClean="0">
                <a:solidFill>
                  <a:schemeClr val="bg1"/>
                </a:solidFill>
              </a:rPr>
              <a:t>karty kontekstowej </a:t>
            </a:r>
          </a:p>
          <a:p>
            <a:r>
              <a:rPr lang="pl-PL" sz="1600" dirty="0" smtClean="0">
                <a:solidFill>
                  <a:schemeClr val="bg1"/>
                </a:solidFill>
              </a:rPr>
              <a:t>z poleceniami używanymi podczas edytowania wykresu.</a:t>
            </a:r>
            <a:endParaRPr lang="pl-PL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Rejestrowanie, uruchamianie i edycja makr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Excel 2007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328" y="3071810"/>
            <a:ext cx="34099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1414"/>
            <a:ext cx="7467600" cy="1143000"/>
          </a:xfrm>
        </p:spPr>
        <p:txBody>
          <a:bodyPr/>
          <a:lstStyle/>
          <a:p>
            <a:r>
              <a:rPr lang="pl-PL" dirty="0" smtClean="0"/>
              <a:t>Tworzenia makra</a:t>
            </a:r>
            <a:endParaRPr lang="pl-PL" dirty="0"/>
          </a:p>
        </p:txBody>
      </p:sp>
      <p:grpSp>
        <p:nvGrpSpPr>
          <p:cNvPr id="3" name="Grupa 10"/>
          <p:cNvGrpSpPr/>
          <p:nvPr/>
        </p:nvGrpSpPr>
        <p:grpSpPr>
          <a:xfrm>
            <a:off x="428596" y="1428736"/>
            <a:ext cx="2413000" cy="1467081"/>
            <a:chOff x="943176" y="1643050"/>
            <a:chExt cx="2413000" cy="1467081"/>
          </a:xfrm>
        </p:grpSpPr>
        <p:pic>
          <p:nvPicPr>
            <p:cNvPr id="5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43176" y="1643050"/>
              <a:ext cx="2413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1905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43176" y="2300506"/>
              <a:ext cx="2400300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357694"/>
            <a:ext cx="24098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Elipsa 15"/>
          <p:cNvSpPr/>
          <p:nvPr/>
        </p:nvSpPr>
        <p:spPr>
          <a:xfrm>
            <a:off x="2714612" y="1857364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1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18" name="Dowolny kształt 17"/>
          <p:cNvSpPr/>
          <p:nvPr/>
        </p:nvSpPr>
        <p:spPr>
          <a:xfrm>
            <a:off x="1161143" y="2051353"/>
            <a:ext cx="1383695" cy="304800"/>
          </a:xfrm>
          <a:custGeom>
            <a:avLst/>
            <a:gdLst>
              <a:gd name="connsiteX0" fmla="*/ 551543 w 1383695"/>
              <a:gd name="connsiteY0" fmla="*/ 53218 h 304800"/>
              <a:gd name="connsiteX1" fmla="*/ 275771 w 1383695"/>
              <a:gd name="connsiteY1" fmla="*/ 9676 h 304800"/>
              <a:gd name="connsiteX2" fmla="*/ 29028 w 1383695"/>
              <a:gd name="connsiteY2" fmla="*/ 111276 h 304800"/>
              <a:gd name="connsiteX3" fmla="*/ 101600 w 1383695"/>
              <a:gd name="connsiteY3" fmla="*/ 212876 h 304800"/>
              <a:gd name="connsiteX4" fmla="*/ 609600 w 1383695"/>
              <a:gd name="connsiteY4" fmla="*/ 256418 h 304800"/>
              <a:gd name="connsiteX5" fmla="*/ 1291771 w 1383695"/>
              <a:gd name="connsiteY5" fmla="*/ 270933 h 304800"/>
              <a:gd name="connsiteX6" fmla="*/ 1161143 w 1383695"/>
              <a:gd name="connsiteY6" fmla="*/ 53218 h 304800"/>
              <a:gd name="connsiteX7" fmla="*/ 362857 w 1383695"/>
              <a:gd name="connsiteY7" fmla="*/ 9676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3695" h="304800">
                <a:moveTo>
                  <a:pt x="551543" y="53218"/>
                </a:moveTo>
                <a:cubicBezTo>
                  <a:pt x="457200" y="26609"/>
                  <a:pt x="362857" y="0"/>
                  <a:pt x="275771" y="9676"/>
                </a:cubicBezTo>
                <a:cubicBezTo>
                  <a:pt x="188685" y="19352"/>
                  <a:pt x="58057" y="77409"/>
                  <a:pt x="29028" y="111276"/>
                </a:cubicBezTo>
                <a:cubicBezTo>
                  <a:pt x="0" y="145143"/>
                  <a:pt x="4838" y="188686"/>
                  <a:pt x="101600" y="212876"/>
                </a:cubicBezTo>
                <a:cubicBezTo>
                  <a:pt x="198362" y="237066"/>
                  <a:pt x="411238" y="246742"/>
                  <a:pt x="609600" y="256418"/>
                </a:cubicBezTo>
                <a:cubicBezTo>
                  <a:pt x="807962" y="266094"/>
                  <a:pt x="1199847" y="304800"/>
                  <a:pt x="1291771" y="270933"/>
                </a:cubicBezTo>
                <a:cubicBezTo>
                  <a:pt x="1383695" y="237066"/>
                  <a:pt x="1315962" y="96761"/>
                  <a:pt x="1161143" y="53218"/>
                </a:cubicBezTo>
                <a:cubicBezTo>
                  <a:pt x="1006324" y="9675"/>
                  <a:pt x="362857" y="9676"/>
                  <a:pt x="362857" y="9676"/>
                </a:cubicBez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0" name="Łącznik prosty ze strzałką 19"/>
          <p:cNvCxnSpPr>
            <a:stCxn id="18" idx="5"/>
          </p:cNvCxnSpPr>
          <p:nvPr/>
        </p:nvCxnSpPr>
        <p:spPr>
          <a:xfrm>
            <a:off x="2452914" y="2322286"/>
            <a:ext cx="404574" cy="82096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ipsa 20"/>
          <p:cNvSpPr/>
          <p:nvPr/>
        </p:nvSpPr>
        <p:spPr>
          <a:xfrm>
            <a:off x="2357422" y="2786058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2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5" name="Dowolny kształt 24"/>
          <p:cNvSpPr/>
          <p:nvPr/>
        </p:nvSpPr>
        <p:spPr>
          <a:xfrm>
            <a:off x="2500298" y="5438112"/>
            <a:ext cx="883629" cy="304800"/>
          </a:xfrm>
          <a:custGeom>
            <a:avLst/>
            <a:gdLst>
              <a:gd name="connsiteX0" fmla="*/ 551543 w 1383695"/>
              <a:gd name="connsiteY0" fmla="*/ 53218 h 304800"/>
              <a:gd name="connsiteX1" fmla="*/ 275771 w 1383695"/>
              <a:gd name="connsiteY1" fmla="*/ 9676 h 304800"/>
              <a:gd name="connsiteX2" fmla="*/ 29028 w 1383695"/>
              <a:gd name="connsiteY2" fmla="*/ 111276 h 304800"/>
              <a:gd name="connsiteX3" fmla="*/ 101600 w 1383695"/>
              <a:gd name="connsiteY3" fmla="*/ 212876 h 304800"/>
              <a:gd name="connsiteX4" fmla="*/ 609600 w 1383695"/>
              <a:gd name="connsiteY4" fmla="*/ 256418 h 304800"/>
              <a:gd name="connsiteX5" fmla="*/ 1291771 w 1383695"/>
              <a:gd name="connsiteY5" fmla="*/ 270933 h 304800"/>
              <a:gd name="connsiteX6" fmla="*/ 1161143 w 1383695"/>
              <a:gd name="connsiteY6" fmla="*/ 53218 h 304800"/>
              <a:gd name="connsiteX7" fmla="*/ 362857 w 1383695"/>
              <a:gd name="connsiteY7" fmla="*/ 9676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3695" h="304800">
                <a:moveTo>
                  <a:pt x="551543" y="53218"/>
                </a:moveTo>
                <a:cubicBezTo>
                  <a:pt x="457200" y="26609"/>
                  <a:pt x="362857" y="0"/>
                  <a:pt x="275771" y="9676"/>
                </a:cubicBezTo>
                <a:cubicBezTo>
                  <a:pt x="188685" y="19352"/>
                  <a:pt x="58057" y="77409"/>
                  <a:pt x="29028" y="111276"/>
                </a:cubicBezTo>
                <a:cubicBezTo>
                  <a:pt x="0" y="145143"/>
                  <a:pt x="4838" y="188686"/>
                  <a:pt x="101600" y="212876"/>
                </a:cubicBezTo>
                <a:cubicBezTo>
                  <a:pt x="198362" y="237066"/>
                  <a:pt x="411238" y="246742"/>
                  <a:pt x="609600" y="256418"/>
                </a:cubicBezTo>
                <a:cubicBezTo>
                  <a:pt x="807962" y="266094"/>
                  <a:pt x="1199847" y="304800"/>
                  <a:pt x="1291771" y="270933"/>
                </a:cubicBezTo>
                <a:cubicBezTo>
                  <a:pt x="1383695" y="237066"/>
                  <a:pt x="1315962" y="96761"/>
                  <a:pt x="1161143" y="53218"/>
                </a:cubicBezTo>
                <a:cubicBezTo>
                  <a:pt x="1006324" y="9675"/>
                  <a:pt x="362857" y="9676"/>
                  <a:pt x="362857" y="9676"/>
                </a:cubicBez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6" name="Picture 4" descr="C:\Users\Ania\Desktop\myszkaL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067899">
            <a:off x="3048461" y="5474843"/>
            <a:ext cx="276225" cy="285750"/>
          </a:xfrm>
          <a:prstGeom prst="rect">
            <a:avLst/>
          </a:prstGeom>
          <a:noFill/>
        </p:spPr>
      </p:pic>
      <p:sp>
        <p:nvSpPr>
          <p:cNvPr id="27" name="Prostokąt 26"/>
          <p:cNvSpPr/>
          <p:nvPr/>
        </p:nvSpPr>
        <p:spPr>
          <a:xfrm>
            <a:off x="4643438" y="2000240"/>
            <a:ext cx="4214842" cy="16435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FFC000"/>
            </a:solidFill>
          </a:ln>
        </p:spPr>
        <p:txBody>
          <a:bodyPr wrap="square" lIns="36000" rIns="36000">
            <a:spAutoFit/>
          </a:bodyPr>
          <a:lstStyle/>
          <a:p>
            <a:pPr marL="108000" lvl="1">
              <a:lnSpc>
                <a:spcPct val="80000"/>
              </a:lnSpc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Rejestrowanie wszystkich operacji </a:t>
            </a:r>
          </a:p>
          <a:p>
            <a:pPr marL="108000" lvl="1">
              <a:lnSpc>
                <a:spcPct val="80000"/>
              </a:lnSpc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danych i arkuszach, które można wykonać przy pomocy </a:t>
            </a:r>
          </a:p>
          <a:p>
            <a:pPr marL="108000" lvl="1">
              <a:lnSpc>
                <a:spcPct val="80000"/>
              </a:lnSpc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menu, przycisków lub klawiatury.</a:t>
            </a:r>
          </a:p>
          <a:p>
            <a:pPr marL="108000" lvl="1">
              <a:lnSpc>
                <a:spcPct val="80000"/>
              </a:lnSpc>
            </a:pPr>
            <a:endParaRPr lang="pl-PL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08000" lvl="1">
              <a:lnSpc>
                <a:spcPct val="80000"/>
              </a:lnSpc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do momentu</a:t>
            </a:r>
          </a:p>
          <a:p>
            <a:pPr marL="108000" lvl="1">
              <a:lnSpc>
                <a:spcPct val="80000"/>
              </a:lnSpc>
            </a:pPr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zatrzymania rejestrowania</a:t>
            </a:r>
          </a:p>
        </p:txBody>
      </p:sp>
      <p:cxnSp>
        <p:nvCxnSpPr>
          <p:cNvPr id="30" name="Łącznik prosty ze strzałką 29"/>
          <p:cNvCxnSpPr/>
          <p:nvPr/>
        </p:nvCxnSpPr>
        <p:spPr>
          <a:xfrm rot="5400000" flipH="1" flipV="1">
            <a:off x="3786182" y="3071810"/>
            <a:ext cx="1143008" cy="100013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Dowolny kształt 35"/>
          <p:cNvSpPr/>
          <p:nvPr/>
        </p:nvSpPr>
        <p:spPr>
          <a:xfrm>
            <a:off x="6215074" y="4344312"/>
            <a:ext cx="1571636" cy="285752"/>
          </a:xfrm>
          <a:custGeom>
            <a:avLst/>
            <a:gdLst>
              <a:gd name="connsiteX0" fmla="*/ 551543 w 1383695"/>
              <a:gd name="connsiteY0" fmla="*/ 53218 h 304800"/>
              <a:gd name="connsiteX1" fmla="*/ 275771 w 1383695"/>
              <a:gd name="connsiteY1" fmla="*/ 9676 h 304800"/>
              <a:gd name="connsiteX2" fmla="*/ 29028 w 1383695"/>
              <a:gd name="connsiteY2" fmla="*/ 111276 h 304800"/>
              <a:gd name="connsiteX3" fmla="*/ 101600 w 1383695"/>
              <a:gd name="connsiteY3" fmla="*/ 212876 h 304800"/>
              <a:gd name="connsiteX4" fmla="*/ 609600 w 1383695"/>
              <a:gd name="connsiteY4" fmla="*/ 256418 h 304800"/>
              <a:gd name="connsiteX5" fmla="*/ 1291771 w 1383695"/>
              <a:gd name="connsiteY5" fmla="*/ 270933 h 304800"/>
              <a:gd name="connsiteX6" fmla="*/ 1161143 w 1383695"/>
              <a:gd name="connsiteY6" fmla="*/ 53218 h 304800"/>
              <a:gd name="connsiteX7" fmla="*/ 362857 w 1383695"/>
              <a:gd name="connsiteY7" fmla="*/ 9676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3695" h="304800">
                <a:moveTo>
                  <a:pt x="551543" y="53218"/>
                </a:moveTo>
                <a:cubicBezTo>
                  <a:pt x="457200" y="26609"/>
                  <a:pt x="362857" y="0"/>
                  <a:pt x="275771" y="9676"/>
                </a:cubicBezTo>
                <a:cubicBezTo>
                  <a:pt x="188685" y="19352"/>
                  <a:pt x="58057" y="77409"/>
                  <a:pt x="29028" y="111276"/>
                </a:cubicBezTo>
                <a:cubicBezTo>
                  <a:pt x="0" y="145143"/>
                  <a:pt x="4838" y="188686"/>
                  <a:pt x="101600" y="212876"/>
                </a:cubicBezTo>
                <a:cubicBezTo>
                  <a:pt x="198362" y="237066"/>
                  <a:pt x="411238" y="246742"/>
                  <a:pt x="609600" y="256418"/>
                </a:cubicBezTo>
                <a:cubicBezTo>
                  <a:pt x="807962" y="266094"/>
                  <a:pt x="1199847" y="304800"/>
                  <a:pt x="1291771" y="270933"/>
                </a:cubicBezTo>
                <a:cubicBezTo>
                  <a:pt x="1383695" y="237066"/>
                  <a:pt x="1315962" y="96761"/>
                  <a:pt x="1161143" y="53218"/>
                </a:cubicBezTo>
                <a:cubicBezTo>
                  <a:pt x="1006324" y="9675"/>
                  <a:pt x="362857" y="9676"/>
                  <a:pt x="362857" y="9676"/>
                </a:cubicBez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7" name="Łącznik prosty ze strzałką 36"/>
          <p:cNvCxnSpPr>
            <a:endCxn id="36" idx="0"/>
          </p:cNvCxnSpPr>
          <p:nvPr/>
        </p:nvCxnSpPr>
        <p:spPr>
          <a:xfrm rot="16200000" flipH="1">
            <a:off x="6045702" y="3598375"/>
            <a:ext cx="822326" cy="76933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Rejestrowanie makra</a:t>
            </a:r>
            <a:endParaRPr lang="pl-PL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643050"/>
            <a:ext cx="9906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Prostokąt 14"/>
          <p:cNvSpPr/>
          <p:nvPr/>
        </p:nvSpPr>
        <p:spPr>
          <a:xfrm>
            <a:off x="428596" y="1571612"/>
            <a:ext cx="4000528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FFC000"/>
            </a:solidFill>
          </a:ln>
        </p:spPr>
        <p:txBody>
          <a:bodyPr wrap="square" lIns="36000" rIns="36000">
            <a:spAutoFit/>
          </a:bodyPr>
          <a:lstStyle/>
          <a:p>
            <a:pPr marL="108000" lvl="1">
              <a:lnSpc>
                <a:spcPct val="80000"/>
              </a:lnSpc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Zaznacz komórkę A1 w arkuszu 1</a:t>
            </a:r>
          </a:p>
          <a:p>
            <a:pPr marL="108000" lvl="1">
              <a:lnSpc>
                <a:spcPct val="80000"/>
              </a:lnSpc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Wpisz Styczeń</a:t>
            </a:r>
          </a:p>
          <a:p>
            <a:pPr marL="108000" lvl="1">
              <a:lnSpc>
                <a:spcPct val="80000"/>
              </a:lnSpc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Wciśnij Enter</a:t>
            </a:r>
          </a:p>
          <a:p>
            <a:pPr marL="108000" lvl="1">
              <a:lnSpc>
                <a:spcPct val="80000"/>
              </a:lnSpc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Wpisz Luty</a:t>
            </a:r>
          </a:p>
          <a:p>
            <a:pPr marL="108000" lvl="1">
              <a:lnSpc>
                <a:spcPct val="80000"/>
              </a:lnSpc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Wciśnij Enter</a:t>
            </a:r>
          </a:p>
          <a:p>
            <a:pPr marL="108000" lvl="1">
              <a:lnSpc>
                <a:spcPct val="80000"/>
              </a:lnSpc>
            </a:pPr>
            <a:endParaRPr lang="pl-PL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08000" lvl="1">
              <a:lnSpc>
                <a:spcPct val="80000"/>
              </a:lnSpc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 tak dalej…</a:t>
            </a:r>
          </a:p>
          <a:p>
            <a:pPr marL="108000" lvl="1">
              <a:lnSpc>
                <a:spcPct val="80000"/>
              </a:lnSpc>
            </a:pPr>
            <a:endParaRPr lang="pl-PL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08000" lvl="1">
              <a:lnSpc>
                <a:spcPct val="80000"/>
              </a:lnSpc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Zaznacz komórki z miesiącami</a:t>
            </a:r>
          </a:p>
          <a:p>
            <a:pPr marL="108000" lvl="1">
              <a:lnSpc>
                <a:spcPct val="80000"/>
              </a:lnSpc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Przejdź do zakładki </a:t>
            </a: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Narzędzia Główne</a:t>
            </a:r>
          </a:p>
          <a:p>
            <a:pPr marL="108000" lvl="1">
              <a:lnSpc>
                <a:spcPct val="80000"/>
              </a:lnSpc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Zaznacz pogrubienie czcionki i nadaj jej czerwony kolor</a:t>
            </a:r>
          </a:p>
          <a:p>
            <a:pPr marL="108000" lvl="1">
              <a:lnSpc>
                <a:spcPct val="80000"/>
              </a:lnSpc>
            </a:pPr>
            <a:endParaRPr lang="pl-PL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08000" lvl="1">
              <a:lnSpc>
                <a:spcPct val="80000"/>
              </a:lnSpc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Przejdź do zakładki </a:t>
            </a: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Deweloper</a:t>
            </a:r>
          </a:p>
          <a:p>
            <a:pPr marL="108000" lvl="1">
              <a:lnSpc>
                <a:spcPct val="80000"/>
              </a:lnSpc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Zatrzymaj rejestrowanie makra</a:t>
            </a:r>
            <a:endParaRPr lang="pl-PL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714752"/>
            <a:ext cx="24098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Dowolny kształt 16"/>
          <p:cNvSpPr/>
          <p:nvPr/>
        </p:nvSpPr>
        <p:spPr>
          <a:xfrm>
            <a:off x="5643570" y="3714752"/>
            <a:ext cx="1571636" cy="285752"/>
          </a:xfrm>
          <a:custGeom>
            <a:avLst/>
            <a:gdLst>
              <a:gd name="connsiteX0" fmla="*/ 551543 w 1383695"/>
              <a:gd name="connsiteY0" fmla="*/ 53218 h 304800"/>
              <a:gd name="connsiteX1" fmla="*/ 275771 w 1383695"/>
              <a:gd name="connsiteY1" fmla="*/ 9676 h 304800"/>
              <a:gd name="connsiteX2" fmla="*/ 29028 w 1383695"/>
              <a:gd name="connsiteY2" fmla="*/ 111276 h 304800"/>
              <a:gd name="connsiteX3" fmla="*/ 101600 w 1383695"/>
              <a:gd name="connsiteY3" fmla="*/ 212876 h 304800"/>
              <a:gd name="connsiteX4" fmla="*/ 609600 w 1383695"/>
              <a:gd name="connsiteY4" fmla="*/ 256418 h 304800"/>
              <a:gd name="connsiteX5" fmla="*/ 1291771 w 1383695"/>
              <a:gd name="connsiteY5" fmla="*/ 270933 h 304800"/>
              <a:gd name="connsiteX6" fmla="*/ 1161143 w 1383695"/>
              <a:gd name="connsiteY6" fmla="*/ 53218 h 304800"/>
              <a:gd name="connsiteX7" fmla="*/ 362857 w 1383695"/>
              <a:gd name="connsiteY7" fmla="*/ 9676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3695" h="304800">
                <a:moveTo>
                  <a:pt x="551543" y="53218"/>
                </a:moveTo>
                <a:cubicBezTo>
                  <a:pt x="457200" y="26609"/>
                  <a:pt x="362857" y="0"/>
                  <a:pt x="275771" y="9676"/>
                </a:cubicBezTo>
                <a:cubicBezTo>
                  <a:pt x="188685" y="19352"/>
                  <a:pt x="58057" y="77409"/>
                  <a:pt x="29028" y="111276"/>
                </a:cubicBezTo>
                <a:cubicBezTo>
                  <a:pt x="0" y="145143"/>
                  <a:pt x="4838" y="188686"/>
                  <a:pt x="101600" y="212876"/>
                </a:cubicBezTo>
                <a:cubicBezTo>
                  <a:pt x="198362" y="237066"/>
                  <a:pt x="411238" y="246742"/>
                  <a:pt x="609600" y="256418"/>
                </a:cubicBezTo>
                <a:cubicBezTo>
                  <a:pt x="807962" y="266094"/>
                  <a:pt x="1199847" y="304800"/>
                  <a:pt x="1291771" y="270933"/>
                </a:cubicBezTo>
                <a:cubicBezTo>
                  <a:pt x="1383695" y="237066"/>
                  <a:pt x="1315962" y="96761"/>
                  <a:pt x="1161143" y="53218"/>
                </a:cubicBezTo>
                <a:cubicBezTo>
                  <a:pt x="1006324" y="9675"/>
                  <a:pt x="362857" y="9676"/>
                  <a:pt x="362857" y="9676"/>
                </a:cubicBez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000372"/>
            <a:ext cx="2447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5286388"/>
            <a:ext cx="13716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467600" cy="1143000"/>
          </a:xfrm>
        </p:spPr>
        <p:txBody>
          <a:bodyPr/>
          <a:lstStyle/>
          <a:p>
            <a:r>
              <a:rPr lang="pl-PL" dirty="0" smtClean="0"/>
              <a:t>Uruchamianie makra</a:t>
            </a:r>
            <a:endParaRPr lang="pl-PL" dirty="0"/>
          </a:p>
        </p:txBody>
      </p:sp>
      <p:grpSp>
        <p:nvGrpSpPr>
          <p:cNvPr id="9" name="Grupa 8"/>
          <p:cNvGrpSpPr/>
          <p:nvPr/>
        </p:nvGrpSpPr>
        <p:grpSpPr>
          <a:xfrm>
            <a:off x="1142976" y="3286124"/>
            <a:ext cx="2414588" cy="1509421"/>
            <a:chOff x="6281749" y="1824026"/>
            <a:chExt cx="2414588" cy="1509421"/>
          </a:xfrm>
        </p:grpSpPr>
        <p:pic>
          <p:nvPicPr>
            <p:cNvPr id="8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81749" y="1824026"/>
              <a:ext cx="2413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1905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86512" y="2428868"/>
              <a:ext cx="2409825" cy="81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Dowolny kształt 6"/>
            <p:cNvSpPr/>
            <p:nvPr/>
          </p:nvSpPr>
          <p:spPr>
            <a:xfrm>
              <a:off x="6676571" y="2387600"/>
              <a:ext cx="563638" cy="945847"/>
            </a:xfrm>
            <a:custGeom>
              <a:avLst/>
              <a:gdLst>
                <a:gd name="connsiteX0" fmla="*/ 261258 w 563638"/>
                <a:gd name="connsiteY0" fmla="*/ 7257 h 945847"/>
                <a:gd name="connsiteX1" fmla="*/ 29029 w 563638"/>
                <a:gd name="connsiteY1" fmla="*/ 224971 h 945847"/>
                <a:gd name="connsiteX2" fmla="*/ 87086 w 563638"/>
                <a:gd name="connsiteY2" fmla="*/ 878114 h 945847"/>
                <a:gd name="connsiteX3" fmla="*/ 508000 w 563638"/>
                <a:gd name="connsiteY3" fmla="*/ 631371 h 945847"/>
                <a:gd name="connsiteX4" fmla="*/ 420915 w 563638"/>
                <a:gd name="connsiteY4" fmla="*/ 181429 h 945847"/>
                <a:gd name="connsiteX5" fmla="*/ 261258 w 563638"/>
                <a:gd name="connsiteY5" fmla="*/ 7257 h 945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3638" h="945847">
                  <a:moveTo>
                    <a:pt x="261258" y="7257"/>
                  </a:moveTo>
                  <a:cubicBezTo>
                    <a:pt x="195944" y="14514"/>
                    <a:pt x="58058" y="79828"/>
                    <a:pt x="29029" y="224971"/>
                  </a:cubicBezTo>
                  <a:cubicBezTo>
                    <a:pt x="0" y="370114"/>
                    <a:pt x="7258" y="810381"/>
                    <a:pt x="87086" y="878114"/>
                  </a:cubicBezTo>
                  <a:cubicBezTo>
                    <a:pt x="166914" y="945847"/>
                    <a:pt x="452362" y="747485"/>
                    <a:pt x="508000" y="631371"/>
                  </a:cubicBezTo>
                  <a:cubicBezTo>
                    <a:pt x="563638" y="515257"/>
                    <a:pt x="466877" y="285448"/>
                    <a:pt x="420915" y="181429"/>
                  </a:cubicBezTo>
                  <a:cubicBezTo>
                    <a:pt x="374953" y="77410"/>
                    <a:pt x="326572" y="0"/>
                    <a:pt x="261258" y="7257"/>
                  </a:cubicBezTo>
                  <a:close/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4500562" y="2290779"/>
            <a:ext cx="4214842" cy="3495675"/>
            <a:chOff x="1142976" y="2071678"/>
            <a:chExt cx="4214842" cy="3495675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2976" y="2071678"/>
              <a:ext cx="4171950" cy="349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Dowolny kształt 9"/>
            <p:cNvSpPr/>
            <p:nvPr/>
          </p:nvSpPr>
          <p:spPr>
            <a:xfrm>
              <a:off x="4357686" y="2500306"/>
              <a:ext cx="1000132" cy="285752"/>
            </a:xfrm>
            <a:custGeom>
              <a:avLst/>
              <a:gdLst>
                <a:gd name="connsiteX0" fmla="*/ 261258 w 563638"/>
                <a:gd name="connsiteY0" fmla="*/ 7257 h 945847"/>
                <a:gd name="connsiteX1" fmla="*/ 29029 w 563638"/>
                <a:gd name="connsiteY1" fmla="*/ 224971 h 945847"/>
                <a:gd name="connsiteX2" fmla="*/ 87086 w 563638"/>
                <a:gd name="connsiteY2" fmla="*/ 878114 h 945847"/>
                <a:gd name="connsiteX3" fmla="*/ 508000 w 563638"/>
                <a:gd name="connsiteY3" fmla="*/ 631371 h 945847"/>
                <a:gd name="connsiteX4" fmla="*/ 420915 w 563638"/>
                <a:gd name="connsiteY4" fmla="*/ 181429 h 945847"/>
                <a:gd name="connsiteX5" fmla="*/ 261258 w 563638"/>
                <a:gd name="connsiteY5" fmla="*/ 7257 h 945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3638" h="945847">
                  <a:moveTo>
                    <a:pt x="261258" y="7257"/>
                  </a:moveTo>
                  <a:cubicBezTo>
                    <a:pt x="195944" y="14514"/>
                    <a:pt x="58058" y="79828"/>
                    <a:pt x="29029" y="224971"/>
                  </a:cubicBezTo>
                  <a:cubicBezTo>
                    <a:pt x="0" y="370114"/>
                    <a:pt x="7258" y="810381"/>
                    <a:pt x="87086" y="878114"/>
                  </a:cubicBezTo>
                  <a:cubicBezTo>
                    <a:pt x="166914" y="945847"/>
                    <a:pt x="452362" y="747485"/>
                    <a:pt x="508000" y="631371"/>
                  </a:cubicBezTo>
                  <a:cubicBezTo>
                    <a:pt x="563638" y="515257"/>
                    <a:pt x="466877" y="285448"/>
                    <a:pt x="420915" y="181429"/>
                  </a:cubicBezTo>
                  <a:cubicBezTo>
                    <a:pt x="374953" y="77410"/>
                    <a:pt x="326572" y="0"/>
                    <a:pt x="261258" y="7257"/>
                  </a:cubicBezTo>
                  <a:close/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7" name="Grupa 16"/>
          <p:cNvGrpSpPr/>
          <p:nvPr/>
        </p:nvGrpSpPr>
        <p:grpSpPr>
          <a:xfrm>
            <a:off x="357158" y="2643182"/>
            <a:ext cx="3000375" cy="285752"/>
            <a:chOff x="285720" y="1714488"/>
            <a:chExt cx="3000375" cy="285752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5720" y="1714488"/>
              <a:ext cx="3000375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Dowolny kształt 10"/>
            <p:cNvSpPr/>
            <p:nvPr/>
          </p:nvSpPr>
          <p:spPr>
            <a:xfrm>
              <a:off x="2143108" y="1714488"/>
              <a:ext cx="642942" cy="285752"/>
            </a:xfrm>
            <a:custGeom>
              <a:avLst/>
              <a:gdLst>
                <a:gd name="connsiteX0" fmla="*/ 261258 w 563638"/>
                <a:gd name="connsiteY0" fmla="*/ 7257 h 945847"/>
                <a:gd name="connsiteX1" fmla="*/ 29029 w 563638"/>
                <a:gd name="connsiteY1" fmla="*/ 224971 h 945847"/>
                <a:gd name="connsiteX2" fmla="*/ 87086 w 563638"/>
                <a:gd name="connsiteY2" fmla="*/ 878114 h 945847"/>
                <a:gd name="connsiteX3" fmla="*/ 508000 w 563638"/>
                <a:gd name="connsiteY3" fmla="*/ 631371 h 945847"/>
                <a:gd name="connsiteX4" fmla="*/ 420915 w 563638"/>
                <a:gd name="connsiteY4" fmla="*/ 181429 h 945847"/>
                <a:gd name="connsiteX5" fmla="*/ 261258 w 563638"/>
                <a:gd name="connsiteY5" fmla="*/ 7257 h 945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3638" h="945847">
                  <a:moveTo>
                    <a:pt x="261258" y="7257"/>
                  </a:moveTo>
                  <a:cubicBezTo>
                    <a:pt x="195944" y="14514"/>
                    <a:pt x="58058" y="79828"/>
                    <a:pt x="29029" y="224971"/>
                  </a:cubicBezTo>
                  <a:cubicBezTo>
                    <a:pt x="0" y="370114"/>
                    <a:pt x="7258" y="810381"/>
                    <a:pt x="87086" y="878114"/>
                  </a:cubicBezTo>
                  <a:cubicBezTo>
                    <a:pt x="166914" y="945847"/>
                    <a:pt x="452362" y="747485"/>
                    <a:pt x="508000" y="631371"/>
                  </a:cubicBezTo>
                  <a:cubicBezTo>
                    <a:pt x="563638" y="515257"/>
                    <a:pt x="466877" y="285448"/>
                    <a:pt x="420915" y="181429"/>
                  </a:cubicBezTo>
                  <a:cubicBezTo>
                    <a:pt x="374953" y="77410"/>
                    <a:pt x="326572" y="0"/>
                    <a:pt x="261258" y="7257"/>
                  </a:cubicBezTo>
                  <a:close/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1285860"/>
            <a:ext cx="12001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Elipsa 17"/>
          <p:cNvSpPr/>
          <p:nvPr/>
        </p:nvSpPr>
        <p:spPr>
          <a:xfrm>
            <a:off x="1571604" y="2357430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1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19" name="Elipsa 18"/>
          <p:cNvSpPr/>
          <p:nvPr/>
        </p:nvSpPr>
        <p:spPr>
          <a:xfrm>
            <a:off x="1500166" y="3643314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2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0" name="Elipsa 19"/>
          <p:cNvSpPr/>
          <p:nvPr/>
        </p:nvSpPr>
        <p:spPr>
          <a:xfrm>
            <a:off x="5857884" y="2143116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3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1" name="Elipsa 20"/>
          <p:cNvSpPr/>
          <p:nvPr/>
        </p:nvSpPr>
        <p:spPr>
          <a:xfrm>
            <a:off x="3071802" y="5072074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4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2000232" y="1321833"/>
            <a:ext cx="3000396" cy="5355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FFC000"/>
            </a:solidFill>
          </a:ln>
        </p:spPr>
        <p:txBody>
          <a:bodyPr wrap="square" lIns="36000" rIns="36000">
            <a:spAutoFit/>
          </a:bodyPr>
          <a:lstStyle/>
          <a:p>
            <a:pPr marL="108000" lvl="1">
              <a:lnSpc>
                <a:spcPct val="80000"/>
              </a:lnSpc>
            </a:pPr>
            <a:r>
              <a:rPr lang="pl-PL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Zaznacz komórkę inną niż</a:t>
            </a:r>
            <a:r>
              <a:rPr lang="pl-PL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A1 </a:t>
            </a:r>
          </a:p>
          <a:p>
            <a:pPr marL="108000" lvl="1">
              <a:lnSpc>
                <a:spcPct val="80000"/>
              </a:lnSpc>
            </a:pPr>
            <a:r>
              <a:rPr lang="pl-PL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 arkuszu innym niż </a:t>
            </a:r>
            <a:r>
              <a:rPr lang="pl-PL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Arkusz1</a:t>
            </a:r>
            <a:r>
              <a:rPr lang="pl-PL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" name="Prostokąt 23"/>
          <p:cNvSpPr/>
          <p:nvPr/>
        </p:nvSpPr>
        <p:spPr>
          <a:xfrm>
            <a:off x="3000364" y="5879271"/>
            <a:ext cx="5643602" cy="7571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FFC000"/>
            </a:solidFill>
          </a:ln>
        </p:spPr>
        <p:txBody>
          <a:bodyPr wrap="square" lIns="36000" rIns="36000">
            <a:spAutoFit/>
          </a:bodyPr>
          <a:lstStyle/>
          <a:p>
            <a:pPr marL="108000" lvl="1">
              <a:lnSpc>
                <a:spcPct val="80000"/>
              </a:lnSpc>
            </a:pPr>
            <a:r>
              <a:rPr lang="pl-PL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Makro wykonało się.</a:t>
            </a:r>
          </a:p>
          <a:p>
            <a:pPr marL="108000" lvl="1">
              <a:lnSpc>
                <a:spcPct val="80000"/>
              </a:lnSpc>
            </a:pPr>
            <a:r>
              <a:rPr lang="pl-PL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Pomimo zaznaczonej komórki A4 dane wstawiły się </a:t>
            </a:r>
          </a:p>
          <a:p>
            <a:pPr marL="108000" lvl="1">
              <a:lnSpc>
                <a:spcPct val="80000"/>
              </a:lnSpc>
            </a:pPr>
            <a:r>
              <a:rPr lang="pl-PL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do komórek  począwszy od A1 (</a:t>
            </a:r>
            <a:r>
              <a:rPr lang="pl-PL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odwołanie bezwzględne</a:t>
            </a:r>
            <a:r>
              <a:rPr lang="pl-PL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zny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272</TotalTime>
  <Words>446</Words>
  <Application>Microsoft Office PowerPoint</Application>
  <PresentationFormat>Pokaz na ekranie (4:3)</PresentationFormat>
  <Paragraphs>136</Paragraphs>
  <Slides>19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Techniczny</vt:lpstr>
      <vt:lpstr>VISUAL BASIC FOR APLICATION (VBA)</vt:lpstr>
      <vt:lpstr>Interfejs</vt:lpstr>
      <vt:lpstr>Excel 2007 - Interfejs</vt:lpstr>
      <vt:lpstr>Excel 2007 – Skróty klawiaturowe</vt:lpstr>
      <vt:lpstr>Excel 2007 – Karty kontekstowe</vt:lpstr>
      <vt:lpstr>Rejestrowanie, uruchamianie i edycja makr</vt:lpstr>
      <vt:lpstr>Tworzenia makra</vt:lpstr>
      <vt:lpstr>Rejestrowanie makra</vt:lpstr>
      <vt:lpstr>Uruchamianie makra</vt:lpstr>
      <vt:lpstr>Tworzenia makra odwołanie względne</vt:lpstr>
      <vt:lpstr>Rejestrowanie makra odwołanie względne</vt:lpstr>
      <vt:lpstr>Uruchamianie makra odwołanie względne</vt:lpstr>
      <vt:lpstr>Edycja makra</vt:lpstr>
      <vt:lpstr>Edytor VBA</vt:lpstr>
      <vt:lpstr>Edycja makra - Edytor VBA</vt:lpstr>
      <vt:lpstr>Tworzenie dialogu  w skoroszycie</vt:lpstr>
      <vt:lpstr>Tworzenie dialogu</vt:lpstr>
      <vt:lpstr>Układanie fomantów na dialogu</vt:lpstr>
      <vt:lpstr>Łączenie kontrolek ze źródłem danych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BASIC FOR APLICATION (VBA)</dc:title>
  <dc:creator>Ania</dc:creator>
  <cp:lastModifiedBy>AT</cp:lastModifiedBy>
  <cp:revision>64</cp:revision>
  <dcterms:created xsi:type="dcterms:W3CDTF">2008-01-10T20:32:06Z</dcterms:created>
  <dcterms:modified xsi:type="dcterms:W3CDTF">2010-03-24T13:15:51Z</dcterms:modified>
</cp:coreProperties>
</file>