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ia\AppData\Local\Temp\macierze-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l-PL"/>
  <c:chart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pPr>
              <a:solidFill>
                <a:srgbClr val="00B0F0"/>
              </a:solidFill>
            </c:spPr>
          </c:marker>
          <c:xVal>
            <c:numRef>
              <c:f>Arkusz1!$I$44:$I$47</c:f>
              <c:numCache>
                <c:formatCode>General</c:formatCode>
                <c:ptCount val="4"/>
                <c:pt idx="0">
                  <c:v>0.5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Arkusz1!$J$44:$J$47</c:f>
              <c:numCache>
                <c:formatCode>General</c:formatCode>
                <c:ptCount val="4"/>
                <c:pt idx="0">
                  <c:v>1.5</c:v>
                </c:pt>
                <c:pt idx="1">
                  <c:v>3</c:v>
                </c:pt>
                <c:pt idx="2">
                  <c:v>5</c:v>
                </c:pt>
                <c:pt idx="3">
                  <c:v>4.5</c:v>
                </c:pt>
              </c:numCache>
            </c:numRef>
          </c:yVal>
        </c:ser>
        <c:axId val="42179584"/>
        <c:axId val="42183296"/>
      </c:scatterChart>
      <c:valAx>
        <c:axId val="42179584"/>
        <c:scaling>
          <c:orientation val="minMax"/>
        </c:scaling>
        <c:axPos val="b"/>
        <c:numFmt formatCode="General" sourceLinked="1"/>
        <c:tickLblPos val="nextTo"/>
        <c:crossAx val="42183296"/>
        <c:crosses val="autoZero"/>
        <c:crossBetween val="midCat"/>
      </c:valAx>
      <c:valAx>
        <c:axId val="42183296"/>
        <c:scaling>
          <c:orientation val="minMax"/>
        </c:scaling>
        <c:axPos val="l"/>
        <c:majorGridlines/>
        <c:numFmt formatCode="General" sourceLinked="1"/>
        <c:tickLblPos val="nextTo"/>
        <c:crossAx val="42179584"/>
        <c:crosses val="autoZero"/>
        <c:crossBetween val="midCat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8" name="Symbol zastępczy numeru slajd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9" name="Symbol zastępczy stopki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owolny kształt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owolny kształt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6221E02-25CB-4963-84BC-0813985E7D90}" type="datetimeFigureOut">
              <a:rPr lang="pl-PL" smtClean="0"/>
              <a:pPr/>
              <a:t>2007-11-15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Metody numeryczne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Interpolacja</a:t>
            </a: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7357164" y="6519446"/>
            <a:ext cx="17868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600" dirty="0" smtClean="0">
                <a:solidFill>
                  <a:schemeClr val="bg1"/>
                </a:solidFill>
              </a:rPr>
              <a:t>Anna </a:t>
            </a:r>
            <a:r>
              <a:rPr lang="pl-PL" sz="1600" dirty="0" err="1" smtClean="0">
                <a:solidFill>
                  <a:schemeClr val="bg1"/>
                </a:solidFill>
              </a:rPr>
              <a:t>Tomkowska</a:t>
            </a:r>
            <a:endParaRPr lang="pl-PL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Interpolacja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Cel interpolacji</a:t>
            </a:r>
          </a:p>
          <a:p>
            <a:pPr lvl="1"/>
            <a:r>
              <a:rPr lang="pl-PL" sz="2400" dirty="0" smtClean="0"/>
              <a:t>Znalezienie </a:t>
            </a:r>
            <a:r>
              <a:rPr lang="pl-PL" sz="2400" dirty="0" smtClean="0"/>
              <a:t>funkcji </a:t>
            </a:r>
            <a:r>
              <a:rPr lang="pl-PL" sz="2400" dirty="0" smtClean="0"/>
              <a:t>przechodzącej </a:t>
            </a:r>
            <a:r>
              <a:rPr lang="pl-PL" sz="2400" dirty="0" smtClean="0"/>
              <a:t>przez dany zestaw punktów </a:t>
            </a:r>
            <a:r>
              <a:rPr lang="pl-PL" sz="2400" dirty="0" smtClean="0"/>
              <a:t>w </a:t>
            </a:r>
            <a:r>
              <a:rPr lang="pl-PL" sz="2400" dirty="0" smtClean="0"/>
              <a:t>przestrzeni dwu- lub więcej </a:t>
            </a:r>
            <a:r>
              <a:rPr lang="pl-PL" sz="2400" dirty="0" smtClean="0"/>
              <a:t>wymiarowej.</a:t>
            </a:r>
          </a:p>
          <a:p>
            <a:endParaRPr lang="pl-PL" sz="2800" dirty="0" smtClean="0"/>
          </a:p>
          <a:p>
            <a:r>
              <a:rPr lang="pl-PL" sz="2800" dirty="0" smtClean="0"/>
              <a:t>Rodzaje interpolacji</a:t>
            </a:r>
          </a:p>
          <a:p>
            <a:pPr lvl="1"/>
            <a:r>
              <a:rPr lang="pl-PL" sz="2400" dirty="0" smtClean="0"/>
              <a:t>Interpolacja wielomianami</a:t>
            </a:r>
          </a:p>
          <a:p>
            <a:pPr lvl="1"/>
            <a:r>
              <a:rPr lang="pl-PL" sz="2400" dirty="0" smtClean="0"/>
              <a:t>Interpolacja funkcjami wymiernymi</a:t>
            </a:r>
          </a:p>
          <a:p>
            <a:pPr lvl="1"/>
            <a:r>
              <a:rPr lang="pl-PL" sz="2400" dirty="0" smtClean="0"/>
              <a:t>Interpolacja funkcjami trygonometrycznymi</a:t>
            </a:r>
          </a:p>
          <a:p>
            <a:pPr lvl="1"/>
            <a:r>
              <a:rPr lang="pl-PL" sz="2400" dirty="0" smtClean="0"/>
              <a:t>Interpolacja funkcjami sklejanymi</a:t>
            </a:r>
          </a:p>
          <a:p>
            <a:pPr lvl="1"/>
            <a:endParaRPr lang="pl-PL" sz="2400" dirty="0" smtClean="0"/>
          </a:p>
          <a:p>
            <a:pPr lvl="1"/>
            <a:endParaRPr lang="pl-PL" sz="2400" dirty="0" smtClean="0"/>
          </a:p>
          <a:p>
            <a:pPr lvl="1"/>
            <a:endParaRPr lang="pl-PL" sz="2400" dirty="0" smtClean="0"/>
          </a:p>
        </p:txBody>
      </p:sp>
      <p:sp>
        <p:nvSpPr>
          <p:cNvPr id="11" name="Dowolny kształt 10"/>
          <p:cNvSpPr/>
          <p:nvPr/>
        </p:nvSpPr>
        <p:spPr>
          <a:xfrm>
            <a:off x="714829" y="4310743"/>
            <a:ext cx="4512129" cy="489857"/>
          </a:xfrm>
          <a:custGeom>
            <a:avLst/>
            <a:gdLst>
              <a:gd name="connsiteX0" fmla="*/ 232228 w 4512129"/>
              <a:gd name="connsiteY0" fmla="*/ 32657 h 489857"/>
              <a:gd name="connsiteX1" fmla="*/ 47171 w 4512129"/>
              <a:gd name="connsiteY1" fmla="*/ 108857 h 489857"/>
              <a:gd name="connsiteX2" fmla="*/ 14514 w 4512129"/>
              <a:gd name="connsiteY2" fmla="*/ 261257 h 489857"/>
              <a:gd name="connsiteX3" fmla="*/ 134257 w 4512129"/>
              <a:gd name="connsiteY3" fmla="*/ 402771 h 489857"/>
              <a:gd name="connsiteX4" fmla="*/ 471714 w 4512129"/>
              <a:gd name="connsiteY4" fmla="*/ 468086 h 489857"/>
              <a:gd name="connsiteX5" fmla="*/ 1734457 w 4512129"/>
              <a:gd name="connsiteY5" fmla="*/ 489857 h 489857"/>
              <a:gd name="connsiteX6" fmla="*/ 4064000 w 4512129"/>
              <a:gd name="connsiteY6" fmla="*/ 468086 h 489857"/>
              <a:gd name="connsiteX7" fmla="*/ 4423228 w 4512129"/>
              <a:gd name="connsiteY7" fmla="*/ 228600 h 489857"/>
              <a:gd name="connsiteX8" fmla="*/ 3672114 w 4512129"/>
              <a:gd name="connsiteY8" fmla="*/ 32657 h 489857"/>
              <a:gd name="connsiteX9" fmla="*/ 2180771 w 4512129"/>
              <a:gd name="connsiteY9" fmla="*/ 32657 h 489857"/>
              <a:gd name="connsiteX10" fmla="*/ 156028 w 4512129"/>
              <a:gd name="connsiteY10" fmla="*/ 32657 h 48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12129" h="489857">
                <a:moveTo>
                  <a:pt x="232228" y="32657"/>
                </a:moveTo>
                <a:cubicBezTo>
                  <a:pt x="157842" y="51707"/>
                  <a:pt x="83457" y="70757"/>
                  <a:pt x="47171" y="108857"/>
                </a:cubicBezTo>
                <a:cubicBezTo>
                  <a:pt x="10885" y="146957"/>
                  <a:pt x="0" y="212271"/>
                  <a:pt x="14514" y="261257"/>
                </a:cubicBezTo>
                <a:cubicBezTo>
                  <a:pt x="29028" y="310243"/>
                  <a:pt x="58057" y="368300"/>
                  <a:pt x="134257" y="402771"/>
                </a:cubicBezTo>
                <a:cubicBezTo>
                  <a:pt x="210457" y="437243"/>
                  <a:pt x="205014" y="453572"/>
                  <a:pt x="471714" y="468086"/>
                </a:cubicBezTo>
                <a:cubicBezTo>
                  <a:pt x="738414" y="482600"/>
                  <a:pt x="1734457" y="489857"/>
                  <a:pt x="1734457" y="489857"/>
                </a:cubicBezTo>
                <a:lnTo>
                  <a:pt x="4064000" y="468086"/>
                </a:lnTo>
                <a:cubicBezTo>
                  <a:pt x="4512129" y="424543"/>
                  <a:pt x="4488542" y="301171"/>
                  <a:pt x="4423228" y="228600"/>
                </a:cubicBezTo>
                <a:cubicBezTo>
                  <a:pt x="4357914" y="156029"/>
                  <a:pt x="4045857" y="65314"/>
                  <a:pt x="3672114" y="32657"/>
                </a:cubicBezTo>
                <a:cubicBezTo>
                  <a:pt x="3298371" y="0"/>
                  <a:pt x="2180771" y="32657"/>
                  <a:pt x="2180771" y="32657"/>
                </a:cubicBezTo>
                <a:cubicBezTo>
                  <a:pt x="1594757" y="32657"/>
                  <a:pt x="524328" y="10886"/>
                  <a:pt x="156028" y="32657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Zagadnienie interpolacyjne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2400304"/>
          </a:xfrm>
        </p:spPr>
        <p:txBody>
          <a:bodyPr>
            <a:normAutofit fontScale="70000" lnSpcReduction="20000"/>
          </a:bodyPr>
          <a:lstStyle/>
          <a:p>
            <a:r>
              <a:rPr lang="pl-PL" sz="3200" dirty="0" smtClean="0"/>
              <a:t>W przedziale [</a:t>
            </a:r>
            <a:r>
              <a:rPr lang="pl-PL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</a:t>
            </a:r>
            <a:r>
              <a:rPr lang="pl-PL" sz="3200" dirty="0" smtClean="0"/>
              <a:t>, </a:t>
            </a:r>
            <a:r>
              <a:rPr lang="pl-PL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</a:t>
            </a:r>
            <a:r>
              <a:rPr lang="pl-PL" sz="3200" dirty="0" smtClean="0"/>
              <a:t>] dane są </a:t>
            </a:r>
            <a:r>
              <a:rPr lang="pl-PL" sz="3200" dirty="0" smtClean="0"/>
              <a:t>węzły</a:t>
            </a:r>
          </a:p>
          <a:p>
            <a:pPr>
              <a:spcBef>
                <a:spcPct val="50000"/>
              </a:spcBef>
              <a:buNone/>
            </a:pPr>
            <a:r>
              <a:rPr lang="pl-PL" sz="3200" dirty="0" smtClean="0"/>
              <a:t>	</a:t>
            </a:r>
            <a:r>
              <a:rPr lang="pl-PL" sz="3200" dirty="0" smtClean="0"/>
              <a:t>x</a:t>
            </a:r>
            <a:r>
              <a:rPr lang="pl-PL" sz="3200" baseline="-25000" dirty="0" smtClean="0"/>
              <a:t>0 </a:t>
            </a:r>
            <a:r>
              <a:rPr lang="pl-PL" sz="3200" dirty="0" smtClean="0"/>
              <a:t>= </a:t>
            </a:r>
            <a:r>
              <a:rPr lang="pl-PL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</a:t>
            </a:r>
            <a:r>
              <a:rPr lang="pl-PL" sz="3200" dirty="0" smtClean="0"/>
              <a:t>; x</a:t>
            </a:r>
            <a:r>
              <a:rPr lang="pl-PL" sz="3200" baseline="-25000" dirty="0" smtClean="0"/>
              <a:t>1</a:t>
            </a:r>
            <a:r>
              <a:rPr lang="pl-PL" sz="3200" dirty="0" smtClean="0"/>
              <a:t>, x</a:t>
            </a:r>
            <a:r>
              <a:rPr lang="pl-PL" sz="3200" baseline="-25000" dirty="0" smtClean="0"/>
              <a:t>2</a:t>
            </a:r>
            <a:r>
              <a:rPr lang="pl-PL" sz="3200" dirty="0" smtClean="0"/>
              <a:t>,..., </a:t>
            </a:r>
            <a:r>
              <a:rPr lang="pl-PL" sz="3200" dirty="0" err="1" smtClean="0"/>
              <a:t>x</a:t>
            </a:r>
            <a:r>
              <a:rPr lang="pl-PL" sz="3200" baseline="-25000" dirty="0" err="1" smtClean="0"/>
              <a:t>n</a:t>
            </a:r>
            <a:r>
              <a:rPr lang="pl-PL" sz="3200" baseline="-25000" dirty="0" smtClean="0"/>
              <a:t> </a:t>
            </a:r>
            <a:r>
              <a:rPr lang="pl-PL" sz="3200" dirty="0" smtClean="0"/>
              <a:t>= </a:t>
            </a:r>
            <a:r>
              <a:rPr lang="pl-PL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</a:t>
            </a:r>
            <a:r>
              <a:rPr lang="pl-PL" sz="3200" dirty="0" smtClean="0"/>
              <a:t> takie </a:t>
            </a:r>
            <a:r>
              <a:rPr lang="pl-PL" sz="3200" dirty="0" smtClean="0"/>
              <a:t>że </a:t>
            </a:r>
          </a:p>
          <a:p>
            <a:pPr>
              <a:spcBef>
                <a:spcPct val="50000"/>
              </a:spcBef>
              <a:buNone/>
            </a:pPr>
            <a:r>
              <a:rPr lang="pl-PL" sz="3200" dirty="0" smtClean="0"/>
              <a:t>	f(x</a:t>
            </a:r>
            <a:r>
              <a:rPr lang="pl-PL" sz="3200" baseline="-25000" dirty="0" smtClean="0"/>
              <a:t>0</a:t>
            </a:r>
            <a:r>
              <a:rPr lang="pl-PL" sz="3200" dirty="0" smtClean="0"/>
              <a:t>)=y</a:t>
            </a:r>
            <a:r>
              <a:rPr lang="pl-PL" sz="3200" baseline="-25000" dirty="0" smtClean="0"/>
              <a:t>0</a:t>
            </a:r>
            <a:r>
              <a:rPr lang="pl-PL" sz="3200" dirty="0" smtClean="0"/>
              <a:t>, f(x</a:t>
            </a:r>
            <a:r>
              <a:rPr lang="pl-PL" sz="3200" baseline="-25000" dirty="0" smtClean="0"/>
              <a:t>1</a:t>
            </a:r>
            <a:r>
              <a:rPr lang="pl-PL" sz="3200" dirty="0" smtClean="0"/>
              <a:t>)=y</a:t>
            </a:r>
            <a:r>
              <a:rPr lang="pl-PL" sz="3200" baseline="-25000" dirty="0" smtClean="0"/>
              <a:t>1</a:t>
            </a:r>
            <a:r>
              <a:rPr lang="pl-PL" sz="3200" dirty="0" smtClean="0"/>
              <a:t>, f(x</a:t>
            </a:r>
            <a:r>
              <a:rPr lang="pl-PL" sz="3200" baseline="-25000" dirty="0" smtClean="0"/>
              <a:t>2</a:t>
            </a:r>
            <a:r>
              <a:rPr lang="pl-PL" sz="3200" dirty="0" smtClean="0"/>
              <a:t>)=y</a:t>
            </a:r>
            <a:r>
              <a:rPr lang="pl-PL" sz="3200" baseline="-25000" dirty="0" smtClean="0"/>
              <a:t>2</a:t>
            </a:r>
            <a:r>
              <a:rPr lang="pl-PL" sz="3200" dirty="0" smtClean="0"/>
              <a:t>,...,</a:t>
            </a:r>
            <a:r>
              <a:rPr lang="pl-PL" sz="3200" baseline="-25000" dirty="0" smtClean="0"/>
              <a:t> </a:t>
            </a:r>
            <a:r>
              <a:rPr lang="pl-PL" sz="3200" dirty="0" smtClean="0"/>
              <a:t>f(</a:t>
            </a:r>
            <a:r>
              <a:rPr lang="pl-PL" sz="3200" dirty="0" err="1" smtClean="0"/>
              <a:t>x</a:t>
            </a:r>
            <a:r>
              <a:rPr lang="pl-PL" sz="3200" baseline="-25000" dirty="0" err="1" smtClean="0"/>
              <a:t>n</a:t>
            </a:r>
            <a:r>
              <a:rPr lang="pl-PL" sz="3200" dirty="0" smtClean="0"/>
              <a:t>)=</a:t>
            </a:r>
            <a:r>
              <a:rPr lang="pl-PL" sz="3200" dirty="0" err="1" smtClean="0"/>
              <a:t>y</a:t>
            </a:r>
            <a:r>
              <a:rPr lang="pl-PL" sz="3200" baseline="-25000" dirty="0" err="1" smtClean="0"/>
              <a:t>n</a:t>
            </a:r>
            <a:endParaRPr lang="pl-PL" sz="3200" baseline="-25000" dirty="0" smtClean="0"/>
          </a:p>
          <a:p>
            <a:pPr>
              <a:buNone/>
            </a:pPr>
            <a:endParaRPr lang="pl-PL" sz="3200" dirty="0" smtClean="0"/>
          </a:p>
          <a:p>
            <a:r>
              <a:rPr lang="pl-PL" sz="3200" dirty="0" smtClean="0"/>
              <a:t>Należy </a:t>
            </a:r>
            <a:r>
              <a:rPr lang="pl-PL" sz="3200" dirty="0" smtClean="0"/>
              <a:t>znaleźć funkcję interpolującą </a:t>
            </a:r>
            <a:r>
              <a:rPr lang="pl-PL" sz="3200" dirty="0" smtClean="0"/>
              <a:t>F, </a:t>
            </a:r>
            <a:r>
              <a:rPr lang="pl-PL" sz="3200" dirty="0" smtClean="0"/>
              <a:t>która w węzłach przyjmuje takie same wartości jak f</a:t>
            </a:r>
            <a:r>
              <a:rPr lang="pl-PL" sz="3200" dirty="0" smtClean="0"/>
              <a:t>.</a:t>
            </a:r>
          </a:p>
          <a:p>
            <a:pPr>
              <a:spcBef>
                <a:spcPct val="50000"/>
              </a:spcBef>
              <a:buNone/>
            </a:pPr>
            <a:endParaRPr lang="pl-PL" sz="3200" dirty="0" smtClean="0"/>
          </a:p>
          <a:p>
            <a:endParaRPr lang="pl-PL" dirty="0"/>
          </a:p>
        </p:txBody>
      </p:sp>
      <p:grpSp>
        <p:nvGrpSpPr>
          <p:cNvPr id="118" name="Grupa 117"/>
          <p:cNvGrpSpPr/>
          <p:nvPr/>
        </p:nvGrpSpPr>
        <p:grpSpPr>
          <a:xfrm>
            <a:off x="72604" y="5212042"/>
            <a:ext cx="890622" cy="899091"/>
            <a:chOff x="72604" y="5212042"/>
            <a:chExt cx="890622" cy="899091"/>
          </a:xfrm>
        </p:grpSpPr>
        <p:cxnSp>
          <p:nvCxnSpPr>
            <p:cNvPr id="46" name="Łącznik prosty 45"/>
            <p:cNvCxnSpPr/>
            <p:nvPr/>
          </p:nvCxnSpPr>
          <p:spPr>
            <a:xfrm rot="16200000" flipV="1">
              <a:off x="748956" y="5251019"/>
              <a:ext cx="1903" cy="34448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pole tekstowe 53"/>
            <p:cNvSpPr txBox="1"/>
            <p:nvPr/>
          </p:nvSpPr>
          <p:spPr>
            <a:xfrm>
              <a:off x="72604" y="5212042"/>
              <a:ext cx="596151" cy="3689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f(x</a:t>
              </a:r>
              <a:r>
                <a:rPr lang="pl-PL" sz="900" dirty="0" smtClean="0"/>
                <a:t>0</a:t>
              </a:r>
              <a:r>
                <a:rPr lang="pl-PL" sz="1400" dirty="0" smtClean="0"/>
                <a:t>)</a:t>
              </a:r>
              <a:endParaRPr lang="pl-PL" sz="1400" dirty="0"/>
            </a:p>
          </p:txBody>
        </p:sp>
        <p:sp>
          <p:nvSpPr>
            <p:cNvPr id="42" name="Elipsa 41"/>
            <p:cNvSpPr/>
            <p:nvPr/>
          </p:nvSpPr>
          <p:spPr>
            <a:xfrm>
              <a:off x="879205" y="5383298"/>
              <a:ext cx="84021" cy="8562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FF0000"/>
                  </a:solidFill>
                </a:ln>
              </a:endParaRPr>
            </a:p>
          </p:txBody>
        </p:sp>
        <p:cxnSp>
          <p:nvCxnSpPr>
            <p:cNvPr id="41" name="Łącznik prosty 40"/>
            <p:cNvCxnSpPr/>
            <p:nvPr/>
          </p:nvCxnSpPr>
          <p:spPr>
            <a:xfrm rot="5400000" flipH="1" flipV="1">
              <a:off x="592647" y="5789095"/>
              <a:ext cx="642208" cy="186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Grupa 121"/>
          <p:cNvGrpSpPr/>
          <p:nvPr/>
        </p:nvGrpSpPr>
        <p:grpSpPr>
          <a:xfrm>
            <a:off x="72604" y="4098881"/>
            <a:ext cx="3568105" cy="1969439"/>
            <a:chOff x="72604" y="4098881"/>
            <a:chExt cx="3568105" cy="1969439"/>
          </a:xfrm>
        </p:grpSpPr>
        <p:cxnSp>
          <p:nvCxnSpPr>
            <p:cNvPr id="48" name="Łącznik prosty 47"/>
            <p:cNvCxnSpPr/>
            <p:nvPr/>
          </p:nvCxnSpPr>
          <p:spPr>
            <a:xfrm rot="16200000" flipV="1">
              <a:off x="2087697" y="2787699"/>
              <a:ext cx="1903" cy="302196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pole tekstowe 56"/>
            <p:cNvSpPr txBox="1"/>
            <p:nvPr/>
          </p:nvSpPr>
          <p:spPr>
            <a:xfrm>
              <a:off x="72604" y="4098881"/>
              <a:ext cx="596151" cy="3689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f(</a:t>
              </a:r>
              <a:r>
                <a:rPr lang="pl-PL" sz="1400" dirty="0" err="1" smtClean="0"/>
                <a:t>x</a:t>
              </a:r>
              <a:r>
                <a:rPr lang="pl-PL" sz="900" dirty="0" err="1" smtClean="0"/>
                <a:t>n</a:t>
              </a:r>
              <a:r>
                <a:rPr lang="pl-PL" sz="1400" dirty="0" smtClean="0"/>
                <a:t>)</a:t>
              </a:r>
              <a:endParaRPr lang="pl-PL" sz="1400" dirty="0"/>
            </a:p>
          </p:txBody>
        </p:sp>
        <p:sp>
          <p:nvSpPr>
            <p:cNvPr id="37" name="Elipsa 36"/>
            <p:cNvSpPr/>
            <p:nvPr/>
          </p:nvSpPr>
          <p:spPr>
            <a:xfrm>
              <a:off x="3556688" y="4270136"/>
              <a:ext cx="84021" cy="8562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FF0000"/>
                  </a:solidFill>
                </a:ln>
              </a:endParaRPr>
            </a:p>
          </p:txBody>
        </p:sp>
        <p:cxnSp>
          <p:nvCxnSpPr>
            <p:cNvPr id="44" name="Łącznik prosty 43"/>
            <p:cNvCxnSpPr/>
            <p:nvPr/>
          </p:nvCxnSpPr>
          <p:spPr>
            <a:xfrm rot="5400000" flipH="1" flipV="1">
              <a:off x="2703337" y="5168294"/>
              <a:ext cx="1798184" cy="186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upa 118"/>
          <p:cNvGrpSpPr/>
          <p:nvPr/>
        </p:nvGrpSpPr>
        <p:grpSpPr>
          <a:xfrm>
            <a:off x="64602" y="4612648"/>
            <a:ext cx="1229115" cy="1541300"/>
            <a:chOff x="64602" y="4612648"/>
            <a:chExt cx="1229115" cy="1541300"/>
          </a:xfrm>
        </p:grpSpPr>
        <p:cxnSp>
          <p:nvCxnSpPr>
            <p:cNvPr id="53" name="Łącznik prosty 52"/>
            <p:cNvCxnSpPr/>
            <p:nvPr/>
          </p:nvCxnSpPr>
          <p:spPr>
            <a:xfrm rot="10800000">
              <a:off x="576732" y="4783903"/>
              <a:ext cx="672170" cy="1903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pole tekstowe 55"/>
            <p:cNvSpPr txBox="1"/>
            <p:nvPr/>
          </p:nvSpPr>
          <p:spPr>
            <a:xfrm>
              <a:off x="64602" y="4612648"/>
              <a:ext cx="596151" cy="3689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f(x</a:t>
              </a:r>
              <a:r>
                <a:rPr lang="pl-PL" sz="900" dirty="0" smtClean="0"/>
                <a:t>1</a:t>
              </a:r>
              <a:r>
                <a:rPr lang="pl-PL" sz="1400" dirty="0" smtClean="0"/>
                <a:t>)</a:t>
              </a:r>
              <a:endParaRPr lang="pl-PL" sz="1400" dirty="0"/>
            </a:p>
          </p:txBody>
        </p:sp>
        <p:sp>
          <p:nvSpPr>
            <p:cNvPr id="51" name="Elipsa 50"/>
            <p:cNvSpPr/>
            <p:nvPr/>
          </p:nvSpPr>
          <p:spPr>
            <a:xfrm>
              <a:off x="1209696" y="4749649"/>
              <a:ext cx="84021" cy="8562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FF0000"/>
                  </a:solidFill>
                </a:ln>
              </a:endParaRPr>
            </a:p>
          </p:txBody>
        </p:sp>
        <p:cxnSp>
          <p:nvCxnSpPr>
            <p:cNvPr id="50" name="Łącznik prosty 49"/>
            <p:cNvCxnSpPr/>
            <p:nvPr/>
          </p:nvCxnSpPr>
          <p:spPr>
            <a:xfrm rot="5400000" flipH="1" flipV="1">
              <a:off x="570415" y="5467992"/>
              <a:ext cx="1370045" cy="186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Grupa 119"/>
          <p:cNvGrpSpPr/>
          <p:nvPr/>
        </p:nvGrpSpPr>
        <p:grpSpPr>
          <a:xfrm>
            <a:off x="71406" y="4357694"/>
            <a:ext cx="1555644" cy="1857388"/>
            <a:chOff x="71406" y="4357694"/>
            <a:chExt cx="1555644" cy="1857388"/>
          </a:xfrm>
        </p:grpSpPr>
        <p:sp>
          <p:nvSpPr>
            <p:cNvPr id="87" name="pole tekstowe 86"/>
            <p:cNvSpPr txBox="1"/>
            <p:nvPr/>
          </p:nvSpPr>
          <p:spPr>
            <a:xfrm>
              <a:off x="71406" y="4357694"/>
              <a:ext cx="5068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f(x</a:t>
              </a:r>
              <a:r>
                <a:rPr lang="pl-PL" sz="900" dirty="0" smtClean="0"/>
                <a:t>2</a:t>
              </a:r>
              <a:r>
                <a:rPr lang="pl-PL" sz="1400" dirty="0" smtClean="0"/>
                <a:t>)</a:t>
              </a:r>
              <a:endParaRPr lang="pl-PL" sz="1400" dirty="0"/>
            </a:p>
          </p:txBody>
        </p:sp>
        <p:cxnSp>
          <p:nvCxnSpPr>
            <p:cNvPr id="90" name="Łącznik prosty 89"/>
            <p:cNvCxnSpPr>
              <a:stCxn id="85" idx="2"/>
            </p:cNvCxnSpPr>
            <p:nvPr/>
          </p:nvCxnSpPr>
          <p:spPr>
            <a:xfrm rot="10800000" flipV="1">
              <a:off x="571473" y="4562433"/>
              <a:ext cx="971557" cy="95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Elipsa 84"/>
            <p:cNvSpPr/>
            <p:nvPr/>
          </p:nvSpPr>
          <p:spPr>
            <a:xfrm>
              <a:off x="1543029" y="4519620"/>
              <a:ext cx="84021" cy="8562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FF0000"/>
                  </a:solidFill>
                </a:ln>
              </a:endParaRPr>
            </a:p>
          </p:txBody>
        </p:sp>
        <p:cxnSp>
          <p:nvCxnSpPr>
            <p:cNvPr id="80" name="Łącznik prosty 79"/>
            <p:cNvCxnSpPr/>
            <p:nvPr/>
          </p:nvCxnSpPr>
          <p:spPr>
            <a:xfrm rot="5400000" flipH="1" flipV="1">
              <a:off x="760955" y="5393543"/>
              <a:ext cx="1643074" cy="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upa 116"/>
          <p:cNvGrpSpPr/>
          <p:nvPr/>
        </p:nvGrpSpPr>
        <p:grpSpPr>
          <a:xfrm>
            <a:off x="778115" y="6143644"/>
            <a:ext cx="3094496" cy="368911"/>
            <a:chOff x="778115" y="6143644"/>
            <a:chExt cx="3094496" cy="368911"/>
          </a:xfrm>
        </p:grpSpPr>
        <p:sp>
          <p:nvSpPr>
            <p:cNvPr id="31" name="pole tekstowe 30"/>
            <p:cNvSpPr txBox="1"/>
            <p:nvPr/>
          </p:nvSpPr>
          <p:spPr>
            <a:xfrm>
              <a:off x="778115" y="6143644"/>
              <a:ext cx="405729" cy="3689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x</a:t>
              </a:r>
              <a:r>
                <a:rPr lang="pl-PL" sz="900" dirty="0" smtClean="0"/>
                <a:t>0</a:t>
              </a:r>
              <a:endParaRPr lang="pl-PL" sz="1400" dirty="0"/>
            </a:p>
          </p:txBody>
        </p:sp>
        <p:sp>
          <p:nvSpPr>
            <p:cNvPr id="32" name="pole tekstowe 31"/>
            <p:cNvSpPr txBox="1"/>
            <p:nvPr/>
          </p:nvSpPr>
          <p:spPr>
            <a:xfrm>
              <a:off x="1114288" y="6143644"/>
              <a:ext cx="405729" cy="3689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x</a:t>
              </a:r>
              <a:r>
                <a:rPr lang="pl-PL" sz="900" dirty="0" smtClean="0"/>
                <a:t>1</a:t>
              </a:r>
              <a:endParaRPr lang="pl-PL" sz="1400" dirty="0"/>
            </a:p>
          </p:txBody>
        </p:sp>
        <p:sp>
          <p:nvSpPr>
            <p:cNvPr id="33" name="pole tekstowe 32"/>
            <p:cNvSpPr txBox="1"/>
            <p:nvPr/>
          </p:nvSpPr>
          <p:spPr>
            <a:xfrm>
              <a:off x="1445610" y="6143644"/>
              <a:ext cx="405729" cy="3689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x</a:t>
              </a:r>
              <a:r>
                <a:rPr lang="pl-PL" sz="900" dirty="0" smtClean="0"/>
                <a:t>2</a:t>
              </a:r>
              <a:endParaRPr lang="pl-PL" sz="1400" dirty="0"/>
            </a:p>
          </p:txBody>
        </p:sp>
        <p:sp>
          <p:nvSpPr>
            <p:cNvPr id="34" name="pole tekstowe 33"/>
            <p:cNvSpPr txBox="1"/>
            <p:nvPr/>
          </p:nvSpPr>
          <p:spPr>
            <a:xfrm>
              <a:off x="3466882" y="6143644"/>
              <a:ext cx="405729" cy="3689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err="1" smtClean="0"/>
                <a:t>x</a:t>
              </a:r>
              <a:r>
                <a:rPr lang="pl-PL" sz="900" dirty="0" err="1" smtClean="0"/>
                <a:t>n</a:t>
              </a:r>
              <a:endParaRPr lang="pl-PL" sz="1400" dirty="0"/>
            </a:p>
          </p:txBody>
        </p:sp>
        <p:sp>
          <p:nvSpPr>
            <p:cNvPr id="86" name="pole tekstowe 85"/>
            <p:cNvSpPr txBox="1"/>
            <p:nvPr/>
          </p:nvSpPr>
          <p:spPr>
            <a:xfrm>
              <a:off x="2801574" y="6143644"/>
              <a:ext cx="3321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err="1" smtClean="0"/>
                <a:t>x</a:t>
              </a:r>
              <a:r>
                <a:rPr lang="pl-PL" sz="900" dirty="0" err="1" smtClean="0"/>
                <a:t>k</a:t>
              </a:r>
              <a:endParaRPr lang="pl-PL" sz="1400" dirty="0"/>
            </a:p>
          </p:txBody>
        </p:sp>
      </p:grpSp>
      <p:grpSp>
        <p:nvGrpSpPr>
          <p:cNvPr id="121" name="Grupa 120"/>
          <p:cNvGrpSpPr/>
          <p:nvPr/>
        </p:nvGrpSpPr>
        <p:grpSpPr>
          <a:xfrm>
            <a:off x="71406" y="4929198"/>
            <a:ext cx="2893916" cy="1285944"/>
            <a:chOff x="71406" y="4929198"/>
            <a:chExt cx="2893916" cy="1285944"/>
          </a:xfrm>
        </p:grpSpPr>
        <p:cxnSp>
          <p:nvCxnSpPr>
            <p:cNvPr id="96" name="Łącznik prosty 95"/>
            <p:cNvCxnSpPr/>
            <p:nvPr/>
          </p:nvCxnSpPr>
          <p:spPr>
            <a:xfrm rot="10800000" flipV="1">
              <a:off x="571472" y="5143511"/>
              <a:ext cx="2357454" cy="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Łącznik prosty 92"/>
            <p:cNvCxnSpPr/>
            <p:nvPr/>
          </p:nvCxnSpPr>
          <p:spPr>
            <a:xfrm rot="5400000" flipH="1" flipV="1">
              <a:off x="2392714" y="5678930"/>
              <a:ext cx="1071630" cy="79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Elipsa 91"/>
            <p:cNvSpPr/>
            <p:nvPr/>
          </p:nvSpPr>
          <p:spPr>
            <a:xfrm>
              <a:off x="2881301" y="5100649"/>
              <a:ext cx="84021" cy="8562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100" name="pole tekstowe 99"/>
            <p:cNvSpPr txBox="1"/>
            <p:nvPr/>
          </p:nvSpPr>
          <p:spPr>
            <a:xfrm>
              <a:off x="71406" y="4929198"/>
              <a:ext cx="5004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smtClean="0"/>
                <a:t>f(</a:t>
              </a:r>
              <a:r>
                <a:rPr lang="pl-PL" sz="1400" dirty="0" err="1" smtClean="0"/>
                <a:t>x</a:t>
              </a:r>
              <a:r>
                <a:rPr lang="pl-PL" sz="900" dirty="0" err="1" smtClean="0"/>
                <a:t>k</a:t>
              </a:r>
              <a:r>
                <a:rPr lang="pl-PL" sz="1400" dirty="0" smtClean="0"/>
                <a:t>)</a:t>
              </a:r>
              <a:endParaRPr lang="pl-PL" sz="1400" dirty="0"/>
            </a:p>
          </p:txBody>
        </p:sp>
      </p:grpSp>
      <p:grpSp>
        <p:nvGrpSpPr>
          <p:cNvPr id="114" name="Grupa 113"/>
          <p:cNvGrpSpPr/>
          <p:nvPr/>
        </p:nvGrpSpPr>
        <p:grpSpPr>
          <a:xfrm>
            <a:off x="665412" y="5843827"/>
            <a:ext cx="3245900" cy="442693"/>
            <a:chOff x="665412" y="5843827"/>
            <a:chExt cx="3245900" cy="442693"/>
          </a:xfrm>
        </p:grpSpPr>
        <p:grpSp>
          <p:nvGrpSpPr>
            <p:cNvPr id="108" name="Grupa 107"/>
            <p:cNvGrpSpPr/>
            <p:nvPr/>
          </p:nvGrpSpPr>
          <p:grpSpPr>
            <a:xfrm>
              <a:off x="665412" y="5843827"/>
              <a:ext cx="368022" cy="442693"/>
              <a:chOff x="665412" y="5843827"/>
              <a:chExt cx="368022" cy="442693"/>
            </a:xfrm>
          </p:grpSpPr>
          <p:cxnSp>
            <p:nvCxnSpPr>
              <p:cNvPr id="18" name="Łącznik prosty 17"/>
              <p:cNvCxnSpPr/>
              <p:nvPr/>
            </p:nvCxnSpPr>
            <p:spPr>
              <a:xfrm rot="5400000">
                <a:off x="870936" y="6110200"/>
                <a:ext cx="85628" cy="1868"/>
              </a:xfrm>
              <a:prstGeom prst="line">
                <a:avLst/>
              </a:prstGeom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20" name="pole tekstowe 19"/>
              <p:cNvSpPr txBox="1"/>
              <p:nvPr/>
            </p:nvSpPr>
            <p:spPr>
              <a:xfrm>
                <a:off x="665412" y="5843827"/>
                <a:ext cx="368022" cy="4426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 smtClean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rPr>
                  <a:t>a</a:t>
                </a:r>
                <a:endParaRPr lang="pl-PL" dirty="0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109" name="Grupa 108"/>
            <p:cNvGrpSpPr/>
            <p:nvPr/>
          </p:nvGrpSpPr>
          <p:grpSpPr>
            <a:xfrm>
              <a:off x="3543290" y="5843827"/>
              <a:ext cx="368022" cy="442693"/>
              <a:chOff x="3543290" y="5843827"/>
              <a:chExt cx="368022" cy="442693"/>
            </a:xfrm>
          </p:grpSpPr>
          <p:cxnSp>
            <p:nvCxnSpPr>
              <p:cNvPr id="19" name="Łącznik prosty 18"/>
              <p:cNvCxnSpPr/>
              <p:nvPr/>
            </p:nvCxnSpPr>
            <p:spPr>
              <a:xfrm rot="5400000">
                <a:off x="3559615" y="6110200"/>
                <a:ext cx="85628" cy="1868"/>
              </a:xfrm>
              <a:prstGeom prst="line">
                <a:avLst/>
              </a:prstGeom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21" name="pole tekstowe 20"/>
              <p:cNvSpPr txBox="1"/>
              <p:nvPr/>
            </p:nvSpPr>
            <p:spPr>
              <a:xfrm>
                <a:off x="3543290" y="5843827"/>
                <a:ext cx="368022" cy="4426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 smtClean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rPr>
                  <a:t>b</a:t>
                </a:r>
                <a:endParaRPr lang="pl-PL" dirty="0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13" name="Grupa 112"/>
          <p:cNvGrpSpPr/>
          <p:nvPr/>
        </p:nvGrpSpPr>
        <p:grpSpPr>
          <a:xfrm>
            <a:off x="571472" y="3857628"/>
            <a:ext cx="3786214" cy="2381948"/>
            <a:chOff x="571472" y="3857628"/>
            <a:chExt cx="3786214" cy="2381948"/>
          </a:xfrm>
        </p:grpSpPr>
        <p:grpSp>
          <p:nvGrpSpPr>
            <p:cNvPr id="111" name="Grupa 110"/>
            <p:cNvGrpSpPr/>
            <p:nvPr/>
          </p:nvGrpSpPr>
          <p:grpSpPr>
            <a:xfrm>
              <a:off x="571472" y="3857628"/>
              <a:ext cx="3786214" cy="2381948"/>
              <a:chOff x="571472" y="3857628"/>
              <a:chExt cx="3786214" cy="2381948"/>
            </a:xfrm>
          </p:grpSpPr>
          <p:grpSp>
            <p:nvGrpSpPr>
              <p:cNvPr id="107" name="Grupa 106"/>
              <p:cNvGrpSpPr/>
              <p:nvPr/>
            </p:nvGrpSpPr>
            <p:grpSpPr>
              <a:xfrm>
                <a:off x="571472" y="3857628"/>
                <a:ext cx="3786214" cy="2298223"/>
                <a:chOff x="571472" y="3857628"/>
                <a:chExt cx="3786214" cy="2298223"/>
              </a:xfrm>
            </p:grpSpPr>
            <p:cxnSp>
              <p:nvCxnSpPr>
                <p:cNvPr id="11" name="Łącznik prosty ze strzałką 10"/>
                <p:cNvCxnSpPr/>
                <p:nvPr/>
              </p:nvCxnSpPr>
              <p:spPr>
                <a:xfrm rot="16200000" flipV="1">
                  <a:off x="-575001" y="5004101"/>
                  <a:ext cx="2297272" cy="4326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Łącznik prosty ze strzałką 12"/>
                <p:cNvCxnSpPr/>
                <p:nvPr/>
              </p:nvCxnSpPr>
              <p:spPr>
                <a:xfrm>
                  <a:off x="576732" y="6153948"/>
                  <a:ext cx="3780954" cy="1903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0" name="Grupa 109"/>
              <p:cNvGrpSpPr/>
              <p:nvPr/>
            </p:nvGrpSpPr>
            <p:grpSpPr>
              <a:xfrm>
                <a:off x="912816" y="6153948"/>
                <a:ext cx="2688679" cy="85628"/>
                <a:chOff x="912816" y="6153948"/>
                <a:chExt cx="2688679" cy="85628"/>
              </a:xfrm>
            </p:grpSpPr>
            <p:cxnSp>
              <p:nvCxnSpPr>
                <p:cNvPr id="22" name="Łącznik prosty 21"/>
                <p:cNvCxnSpPr/>
                <p:nvPr/>
              </p:nvCxnSpPr>
              <p:spPr>
                <a:xfrm rot="5400000">
                  <a:off x="870936" y="6195828"/>
                  <a:ext cx="85628" cy="18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Łącznik prosty 22"/>
                <p:cNvCxnSpPr/>
                <p:nvPr/>
              </p:nvCxnSpPr>
              <p:spPr>
                <a:xfrm rot="5400000">
                  <a:off x="1205154" y="6195828"/>
                  <a:ext cx="85628" cy="18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Łącznik prosty 23"/>
                <p:cNvCxnSpPr/>
                <p:nvPr/>
              </p:nvCxnSpPr>
              <p:spPr>
                <a:xfrm rot="5400000">
                  <a:off x="1541238" y="6195828"/>
                  <a:ext cx="85628" cy="18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Łącznik prosty 24"/>
                <p:cNvCxnSpPr/>
                <p:nvPr/>
              </p:nvCxnSpPr>
              <p:spPr>
                <a:xfrm rot="5400000">
                  <a:off x="1877323" y="6195828"/>
                  <a:ext cx="85628" cy="18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Łącznik prosty 25"/>
                <p:cNvCxnSpPr/>
                <p:nvPr/>
              </p:nvCxnSpPr>
              <p:spPr>
                <a:xfrm rot="5400000">
                  <a:off x="2213408" y="6195828"/>
                  <a:ext cx="85628" cy="18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Łącznik prosty 26"/>
                <p:cNvCxnSpPr/>
                <p:nvPr/>
              </p:nvCxnSpPr>
              <p:spPr>
                <a:xfrm rot="5400000">
                  <a:off x="2549493" y="6195828"/>
                  <a:ext cx="85628" cy="18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Łącznik prosty 27"/>
                <p:cNvCxnSpPr/>
                <p:nvPr/>
              </p:nvCxnSpPr>
              <p:spPr>
                <a:xfrm rot="5400000">
                  <a:off x="2885578" y="6195828"/>
                  <a:ext cx="85628" cy="18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Łącznik prosty 28"/>
                <p:cNvCxnSpPr/>
                <p:nvPr/>
              </p:nvCxnSpPr>
              <p:spPr>
                <a:xfrm rot="5400000">
                  <a:off x="3221663" y="6195828"/>
                  <a:ext cx="85628" cy="18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Łącznik prosty 29"/>
                <p:cNvCxnSpPr/>
                <p:nvPr/>
              </p:nvCxnSpPr>
              <p:spPr>
                <a:xfrm rot="5400000">
                  <a:off x="3557747" y="6195828"/>
                  <a:ext cx="85628" cy="18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Dowolny kształt 104"/>
            <p:cNvSpPr/>
            <p:nvPr/>
          </p:nvSpPr>
          <p:spPr>
            <a:xfrm>
              <a:off x="904875" y="4314824"/>
              <a:ext cx="2695575" cy="1114425"/>
            </a:xfrm>
            <a:custGeom>
              <a:avLst/>
              <a:gdLst>
                <a:gd name="connsiteX0" fmla="*/ 0 w 2695575"/>
                <a:gd name="connsiteY0" fmla="*/ 1114425 h 1147762"/>
                <a:gd name="connsiteX1" fmla="*/ 247650 w 2695575"/>
                <a:gd name="connsiteY1" fmla="*/ 723900 h 1147762"/>
                <a:gd name="connsiteX2" fmla="*/ 342900 w 2695575"/>
                <a:gd name="connsiteY2" fmla="*/ 485775 h 1147762"/>
                <a:gd name="connsiteX3" fmla="*/ 485775 w 2695575"/>
                <a:gd name="connsiteY3" fmla="*/ 76200 h 1147762"/>
                <a:gd name="connsiteX4" fmla="*/ 685800 w 2695575"/>
                <a:gd name="connsiteY4" fmla="*/ 247650 h 1147762"/>
                <a:gd name="connsiteX5" fmla="*/ 990600 w 2695575"/>
                <a:gd name="connsiteY5" fmla="*/ 1047750 h 1147762"/>
                <a:gd name="connsiteX6" fmla="*/ 2019300 w 2695575"/>
                <a:gd name="connsiteY6" fmla="*/ 828675 h 1147762"/>
                <a:gd name="connsiteX7" fmla="*/ 2305050 w 2695575"/>
                <a:gd name="connsiteY7" fmla="*/ 1009650 h 1147762"/>
                <a:gd name="connsiteX8" fmla="*/ 2695575 w 2695575"/>
                <a:gd name="connsiteY8" fmla="*/ 0 h 1147762"/>
                <a:gd name="connsiteX0" fmla="*/ 0 w 2695575"/>
                <a:gd name="connsiteY0" fmla="*/ 1114425 h 1114425"/>
                <a:gd name="connsiteX1" fmla="*/ 247650 w 2695575"/>
                <a:gd name="connsiteY1" fmla="*/ 723900 h 1114425"/>
                <a:gd name="connsiteX2" fmla="*/ 342900 w 2695575"/>
                <a:gd name="connsiteY2" fmla="*/ 485775 h 1114425"/>
                <a:gd name="connsiteX3" fmla="*/ 485775 w 2695575"/>
                <a:gd name="connsiteY3" fmla="*/ 76200 h 1114425"/>
                <a:gd name="connsiteX4" fmla="*/ 685800 w 2695575"/>
                <a:gd name="connsiteY4" fmla="*/ 247650 h 1114425"/>
                <a:gd name="connsiteX5" fmla="*/ 990600 w 2695575"/>
                <a:gd name="connsiteY5" fmla="*/ 1047750 h 1114425"/>
                <a:gd name="connsiteX6" fmla="*/ 1733516 w 2695575"/>
                <a:gd name="connsiteY6" fmla="*/ 614337 h 1114425"/>
                <a:gd name="connsiteX7" fmla="*/ 2305050 w 2695575"/>
                <a:gd name="connsiteY7" fmla="*/ 1009650 h 1114425"/>
                <a:gd name="connsiteX8" fmla="*/ 2695575 w 2695575"/>
                <a:gd name="connsiteY8" fmla="*/ 0 h 1114425"/>
                <a:gd name="connsiteX0" fmla="*/ 0 w 2695575"/>
                <a:gd name="connsiteY0" fmla="*/ 1114425 h 1114425"/>
                <a:gd name="connsiteX1" fmla="*/ 247650 w 2695575"/>
                <a:gd name="connsiteY1" fmla="*/ 723900 h 1114425"/>
                <a:gd name="connsiteX2" fmla="*/ 342900 w 2695575"/>
                <a:gd name="connsiteY2" fmla="*/ 485775 h 1114425"/>
                <a:gd name="connsiteX3" fmla="*/ 485775 w 2695575"/>
                <a:gd name="connsiteY3" fmla="*/ 76200 h 1114425"/>
                <a:gd name="connsiteX4" fmla="*/ 685800 w 2695575"/>
                <a:gd name="connsiteY4" fmla="*/ 247650 h 1114425"/>
                <a:gd name="connsiteX5" fmla="*/ 990600 w 2695575"/>
                <a:gd name="connsiteY5" fmla="*/ 1047750 h 1114425"/>
                <a:gd name="connsiteX6" fmla="*/ 1733516 w 2695575"/>
                <a:gd name="connsiteY6" fmla="*/ 614337 h 1114425"/>
                <a:gd name="connsiteX7" fmla="*/ 2305050 w 2695575"/>
                <a:gd name="connsiteY7" fmla="*/ 1009650 h 1114425"/>
                <a:gd name="connsiteX8" fmla="*/ 2695575 w 2695575"/>
                <a:gd name="connsiteY8" fmla="*/ 0 h 1114425"/>
                <a:gd name="connsiteX0" fmla="*/ 0 w 2695575"/>
                <a:gd name="connsiteY0" fmla="*/ 1114425 h 1114425"/>
                <a:gd name="connsiteX1" fmla="*/ 247650 w 2695575"/>
                <a:gd name="connsiteY1" fmla="*/ 723900 h 1114425"/>
                <a:gd name="connsiteX2" fmla="*/ 342900 w 2695575"/>
                <a:gd name="connsiteY2" fmla="*/ 485775 h 1114425"/>
                <a:gd name="connsiteX3" fmla="*/ 485775 w 2695575"/>
                <a:gd name="connsiteY3" fmla="*/ 76200 h 1114425"/>
                <a:gd name="connsiteX4" fmla="*/ 685800 w 2695575"/>
                <a:gd name="connsiteY4" fmla="*/ 247650 h 1114425"/>
                <a:gd name="connsiteX5" fmla="*/ 990600 w 2695575"/>
                <a:gd name="connsiteY5" fmla="*/ 1047750 h 1114425"/>
                <a:gd name="connsiteX6" fmla="*/ 1733516 w 2695575"/>
                <a:gd name="connsiteY6" fmla="*/ 614337 h 1114425"/>
                <a:gd name="connsiteX7" fmla="*/ 2305050 w 2695575"/>
                <a:gd name="connsiteY7" fmla="*/ 1009650 h 1114425"/>
                <a:gd name="connsiteX8" fmla="*/ 2695575 w 2695575"/>
                <a:gd name="connsiteY8" fmla="*/ 0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5575" h="1114425">
                  <a:moveTo>
                    <a:pt x="0" y="1114425"/>
                  </a:moveTo>
                  <a:cubicBezTo>
                    <a:pt x="95250" y="971550"/>
                    <a:pt x="190500" y="828675"/>
                    <a:pt x="247650" y="723900"/>
                  </a:cubicBezTo>
                  <a:cubicBezTo>
                    <a:pt x="304800" y="619125"/>
                    <a:pt x="303213" y="593725"/>
                    <a:pt x="342900" y="485775"/>
                  </a:cubicBezTo>
                  <a:cubicBezTo>
                    <a:pt x="382587" y="377825"/>
                    <a:pt x="428625" y="115888"/>
                    <a:pt x="485775" y="76200"/>
                  </a:cubicBezTo>
                  <a:cubicBezTo>
                    <a:pt x="614384" y="22219"/>
                    <a:pt x="601663" y="85725"/>
                    <a:pt x="685800" y="247650"/>
                  </a:cubicBezTo>
                  <a:cubicBezTo>
                    <a:pt x="769937" y="409575"/>
                    <a:pt x="815981" y="986636"/>
                    <a:pt x="990600" y="1047750"/>
                  </a:cubicBezTo>
                  <a:cubicBezTo>
                    <a:pt x="1165219" y="1108864"/>
                    <a:pt x="1514441" y="620687"/>
                    <a:pt x="1733516" y="614337"/>
                  </a:cubicBezTo>
                  <a:cubicBezTo>
                    <a:pt x="1952591" y="607987"/>
                    <a:pt x="2144707" y="1112039"/>
                    <a:pt x="2305050" y="1009650"/>
                  </a:cubicBezTo>
                  <a:cubicBezTo>
                    <a:pt x="2465393" y="907261"/>
                    <a:pt x="2556668" y="435769"/>
                    <a:pt x="2695575" y="0"/>
                  </a:cubicBezTo>
                </a:path>
              </a:pathLst>
            </a:cu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06" name="Dowolny kształt 105"/>
          <p:cNvSpPr/>
          <p:nvPr/>
        </p:nvSpPr>
        <p:spPr>
          <a:xfrm>
            <a:off x="904875" y="4305300"/>
            <a:ext cx="2705100" cy="1114425"/>
          </a:xfrm>
          <a:custGeom>
            <a:avLst/>
            <a:gdLst>
              <a:gd name="connsiteX0" fmla="*/ 0 w 2705100"/>
              <a:gd name="connsiteY0" fmla="*/ 1114425 h 1114425"/>
              <a:gd name="connsiteX1" fmla="*/ 333375 w 2705100"/>
              <a:gd name="connsiteY1" fmla="*/ 485775 h 1114425"/>
              <a:gd name="connsiteX2" fmla="*/ 685800 w 2705100"/>
              <a:gd name="connsiteY2" fmla="*/ 238125 h 1114425"/>
              <a:gd name="connsiteX3" fmla="*/ 2009775 w 2705100"/>
              <a:gd name="connsiteY3" fmla="*/ 828675 h 1114425"/>
              <a:gd name="connsiteX4" fmla="*/ 2705100 w 2705100"/>
              <a:gd name="connsiteY4" fmla="*/ 0 h 1114425"/>
              <a:gd name="connsiteX0" fmla="*/ 0 w 2705100"/>
              <a:gd name="connsiteY0" fmla="*/ 1114425 h 1114425"/>
              <a:gd name="connsiteX1" fmla="*/ 333375 w 2705100"/>
              <a:gd name="connsiteY1" fmla="*/ 485775 h 1114425"/>
              <a:gd name="connsiteX2" fmla="*/ 685800 w 2705100"/>
              <a:gd name="connsiteY2" fmla="*/ 238125 h 1114425"/>
              <a:gd name="connsiteX3" fmla="*/ 2009775 w 2705100"/>
              <a:gd name="connsiteY3" fmla="*/ 828675 h 1114425"/>
              <a:gd name="connsiteX4" fmla="*/ 2705100 w 2705100"/>
              <a:gd name="connsiteY4" fmla="*/ 0 h 111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1114425">
                <a:moveTo>
                  <a:pt x="0" y="1114425"/>
                </a:moveTo>
                <a:cubicBezTo>
                  <a:pt x="109537" y="873125"/>
                  <a:pt x="219075" y="631825"/>
                  <a:pt x="333375" y="485775"/>
                </a:cubicBezTo>
                <a:cubicBezTo>
                  <a:pt x="447675" y="339725"/>
                  <a:pt x="430235" y="233355"/>
                  <a:pt x="685800" y="238125"/>
                </a:cubicBezTo>
                <a:cubicBezTo>
                  <a:pt x="965200" y="295275"/>
                  <a:pt x="1673225" y="868362"/>
                  <a:pt x="2009775" y="828675"/>
                </a:cubicBezTo>
                <a:cubicBezTo>
                  <a:pt x="2346325" y="788988"/>
                  <a:pt x="2557463" y="333375"/>
                  <a:pt x="2705100" y="0"/>
                </a:cubicBezTo>
              </a:path>
            </a:pathLst>
          </a:cu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Wielomian interpolacyjny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14515"/>
            <a:ext cx="7467600" cy="685791"/>
          </a:xfrm>
        </p:spPr>
        <p:txBody>
          <a:bodyPr/>
          <a:lstStyle/>
          <a:p>
            <a:pPr>
              <a:buNone/>
            </a:pPr>
            <a:r>
              <a:rPr lang="pl-PL" i="1" dirty="0" smtClean="0"/>
              <a:t>W(x</a:t>
            </a:r>
            <a:r>
              <a:rPr lang="pl-PL" i="1" dirty="0" smtClean="0"/>
              <a:t>)=a</a:t>
            </a:r>
            <a:r>
              <a:rPr lang="pl-PL" i="1" baseline="-25000" dirty="0" smtClean="0"/>
              <a:t>0</a:t>
            </a:r>
            <a:r>
              <a:rPr lang="pl-PL" i="1" dirty="0" smtClean="0"/>
              <a:t>+a</a:t>
            </a:r>
            <a:r>
              <a:rPr lang="pl-PL" i="1" baseline="-25000" dirty="0" smtClean="0"/>
              <a:t>1</a:t>
            </a:r>
            <a:r>
              <a:rPr lang="pl-PL" i="1" dirty="0" smtClean="0"/>
              <a:t>x+a</a:t>
            </a:r>
            <a:r>
              <a:rPr lang="pl-PL" i="1" baseline="-25000" dirty="0" smtClean="0"/>
              <a:t>2</a:t>
            </a:r>
            <a:r>
              <a:rPr lang="pl-PL" i="1" dirty="0" smtClean="0"/>
              <a:t>x</a:t>
            </a:r>
            <a:r>
              <a:rPr lang="pl-PL" i="1" baseline="30000" dirty="0" smtClean="0"/>
              <a:t>2</a:t>
            </a:r>
            <a:r>
              <a:rPr lang="pl-PL" i="1" dirty="0" smtClean="0"/>
              <a:t>+…+</a:t>
            </a:r>
            <a:r>
              <a:rPr lang="pl-PL" i="1" dirty="0" smtClean="0"/>
              <a:t>a</a:t>
            </a:r>
            <a:r>
              <a:rPr lang="pl-PL" i="1" baseline="-25000" dirty="0" smtClean="0"/>
              <a:t>n</a:t>
            </a:r>
            <a:r>
              <a:rPr lang="pl-PL" i="1" dirty="0" smtClean="0"/>
              <a:t>x</a:t>
            </a:r>
            <a:r>
              <a:rPr lang="pl-PL" i="1" baseline="30000" dirty="0" smtClean="0"/>
              <a:t>n</a:t>
            </a:r>
            <a:endParaRPr lang="pl-PL" dirty="0"/>
          </a:p>
        </p:txBody>
      </p:sp>
      <p:grpSp>
        <p:nvGrpSpPr>
          <p:cNvPr id="35" name="Grupa 34"/>
          <p:cNvGrpSpPr/>
          <p:nvPr/>
        </p:nvGrpSpPr>
        <p:grpSpPr>
          <a:xfrm>
            <a:off x="2786050" y="1428736"/>
            <a:ext cx="2456669" cy="770745"/>
            <a:chOff x="2786050" y="1428736"/>
            <a:chExt cx="2456669" cy="770745"/>
          </a:xfrm>
        </p:grpSpPr>
        <p:sp>
          <p:nvSpPr>
            <p:cNvPr id="12" name="pole tekstowe 11"/>
            <p:cNvSpPr txBox="1"/>
            <p:nvPr/>
          </p:nvSpPr>
          <p:spPr>
            <a:xfrm>
              <a:off x="2786050" y="1428736"/>
              <a:ext cx="21852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 smtClean="0">
                  <a:solidFill>
                    <a:srgbClr val="FF0000"/>
                  </a:solidFill>
                </a:rPr>
                <a:t>stopień wielomianu</a:t>
              </a:r>
              <a:endParaRPr lang="pl-PL" dirty="0">
                <a:solidFill>
                  <a:srgbClr val="FF0000"/>
                </a:solidFill>
              </a:endParaRPr>
            </a:p>
          </p:txBody>
        </p:sp>
        <p:grpSp>
          <p:nvGrpSpPr>
            <p:cNvPr id="32" name="Grupa 31"/>
            <p:cNvGrpSpPr/>
            <p:nvPr/>
          </p:nvGrpSpPr>
          <p:grpSpPr>
            <a:xfrm>
              <a:off x="2857488" y="1785926"/>
              <a:ext cx="2385231" cy="413555"/>
              <a:chOff x="2857488" y="1785926"/>
              <a:chExt cx="2385231" cy="413555"/>
            </a:xfrm>
          </p:grpSpPr>
          <p:sp>
            <p:nvSpPr>
              <p:cNvPr id="6" name="Dowolny kształt 5"/>
              <p:cNvSpPr/>
              <p:nvPr/>
            </p:nvSpPr>
            <p:spPr>
              <a:xfrm>
                <a:off x="4945857" y="1895476"/>
                <a:ext cx="296862" cy="304005"/>
              </a:xfrm>
              <a:custGeom>
                <a:avLst/>
                <a:gdLst>
                  <a:gd name="connsiteX0" fmla="*/ 78581 w 296862"/>
                  <a:gd name="connsiteY0" fmla="*/ 4762 h 304005"/>
                  <a:gd name="connsiteX1" fmla="*/ 30956 w 296862"/>
                  <a:gd name="connsiteY1" fmla="*/ 90487 h 304005"/>
                  <a:gd name="connsiteX2" fmla="*/ 11906 w 296862"/>
                  <a:gd name="connsiteY2" fmla="*/ 233362 h 304005"/>
                  <a:gd name="connsiteX3" fmla="*/ 102393 w 296862"/>
                  <a:gd name="connsiteY3" fmla="*/ 285749 h 304005"/>
                  <a:gd name="connsiteX4" fmla="*/ 264318 w 296862"/>
                  <a:gd name="connsiteY4" fmla="*/ 266699 h 304005"/>
                  <a:gd name="connsiteX5" fmla="*/ 269081 w 296862"/>
                  <a:gd name="connsiteY5" fmla="*/ 61912 h 304005"/>
                  <a:gd name="connsiteX6" fmla="*/ 78581 w 296862"/>
                  <a:gd name="connsiteY6" fmla="*/ 4762 h 304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6862" h="304005">
                    <a:moveTo>
                      <a:pt x="78581" y="4762"/>
                    </a:moveTo>
                    <a:cubicBezTo>
                      <a:pt x="38894" y="9525"/>
                      <a:pt x="42068" y="52387"/>
                      <a:pt x="30956" y="90487"/>
                    </a:cubicBezTo>
                    <a:cubicBezTo>
                      <a:pt x="19844" y="128587"/>
                      <a:pt x="0" y="200818"/>
                      <a:pt x="11906" y="233362"/>
                    </a:cubicBezTo>
                    <a:cubicBezTo>
                      <a:pt x="23812" y="265906"/>
                      <a:pt x="60324" y="280193"/>
                      <a:pt x="102393" y="285749"/>
                    </a:cubicBezTo>
                    <a:cubicBezTo>
                      <a:pt x="144462" y="291305"/>
                      <a:pt x="236537" y="304005"/>
                      <a:pt x="264318" y="266699"/>
                    </a:cubicBezTo>
                    <a:cubicBezTo>
                      <a:pt x="292099" y="229393"/>
                      <a:pt x="296862" y="100012"/>
                      <a:pt x="269081" y="61912"/>
                    </a:cubicBezTo>
                    <a:cubicBezTo>
                      <a:pt x="241300" y="23812"/>
                      <a:pt x="118269" y="0"/>
                      <a:pt x="78581" y="4762"/>
                    </a:cubicBezTo>
                    <a:close/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cxnSp>
            <p:nvCxnSpPr>
              <p:cNvPr id="19" name="Łącznik prosty 18"/>
              <p:cNvCxnSpPr/>
              <p:nvPr/>
            </p:nvCxnSpPr>
            <p:spPr>
              <a:xfrm>
                <a:off x="2857488" y="1785926"/>
                <a:ext cx="2000264" cy="1588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Łącznik prosty ze strzałką 20"/>
              <p:cNvCxnSpPr>
                <a:endCxn id="6" idx="0"/>
              </p:cNvCxnSpPr>
              <p:nvPr/>
            </p:nvCxnSpPr>
            <p:spPr>
              <a:xfrm>
                <a:off x="4857752" y="1785926"/>
                <a:ext cx="166686" cy="11431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Grupa 33"/>
          <p:cNvGrpSpPr/>
          <p:nvPr/>
        </p:nvGrpSpPr>
        <p:grpSpPr>
          <a:xfrm>
            <a:off x="1520825" y="1891507"/>
            <a:ext cx="3415732" cy="906693"/>
            <a:chOff x="1520825" y="1891507"/>
            <a:chExt cx="3415732" cy="906693"/>
          </a:xfrm>
        </p:grpSpPr>
        <p:sp>
          <p:nvSpPr>
            <p:cNvPr id="11" name="pole tekstowe 10"/>
            <p:cNvSpPr txBox="1"/>
            <p:nvPr/>
          </p:nvSpPr>
          <p:spPr>
            <a:xfrm>
              <a:off x="2071670" y="2428868"/>
              <a:ext cx="2864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 smtClean="0">
                  <a:solidFill>
                    <a:srgbClr val="00B0F0"/>
                  </a:solidFill>
                </a:rPr>
                <a:t>współczynniki wielomianu</a:t>
              </a:r>
              <a:endParaRPr lang="pl-PL" dirty="0">
                <a:solidFill>
                  <a:srgbClr val="00B0F0"/>
                </a:solidFill>
              </a:endParaRPr>
            </a:p>
          </p:txBody>
        </p:sp>
        <p:grpSp>
          <p:nvGrpSpPr>
            <p:cNvPr id="33" name="Grupa 32"/>
            <p:cNvGrpSpPr/>
            <p:nvPr/>
          </p:nvGrpSpPr>
          <p:grpSpPr>
            <a:xfrm>
              <a:off x="1520825" y="1891507"/>
              <a:ext cx="3402805" cy="896139"/>
              <a:chOff x="1520825" y="1891507"/>
              <a:chExt cx="3402805" cy="896139"/>
            </a:xfrm>
          </p:grpSpPr>
          <p:sp>
            <p:nvSpPr>
              <p:cNvPr id="7" name="Dowolny kształt 6"/>
              <p:cNvSpPr/>
              <p:nvPr/>
            </p:nvSpPr>
            <p:spPr>
              <a:xfrm>
                <a:off x="1520825" y="1891507"/>
                <a:ext cx="565944" cy="486568"/>
              </a:xfrm>
              <a:custGeom>
                <a:avLst/>
                <a:gdLst>
                  <a:gd name="connsiteX0" fmla="*/ 265113 w 565944"/>
                  <a:gd name="connsiteY0" fmla="*/ 37306 h 486568"/>
                  <a:gd name="connsiteX1" fmla="*/ 79375 w 565944"/>
                  <a:gd name="connsiteY1" fmla="*/ 118268 h 486568"/>
                  <a:gd name="connsiteX2" fmla="*/ 50800 w 565944"/>
                  <a:gd name="connsiteY2" fmla="*/ 380206 h 486568"/>
                  <a:gd name="connsiteX3" fmla="*/ 384175 w 565944"/>
                  <a:gd name="connsiteY3" fmla="*/ 480218 h 486568"/>
                  <a:gd name="connsiteX4" fmla="*/ 550863 w 565944"/>
                  <a:gd name="connsiteY4" fmla="*/ 342106 h 486568"/>
                  <a:gd name="connsiteX5" fmla="*/ 265113 w 565944"/>
                  <a:gd name="connsiteY5" fmla="*/ 37306 h 48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44" h="486568">
                    <a:moveTo>
                      <a:pt x="265113" y="37306"/>
                    </a:moveTo>
                    <a:cubicBezTo>
                      <a:pt x="186532" y="0"/>
                      <a:pt x="115094" y="61118"/>
                      <a:pt x="79375" y="118268"/>
                    </a:cubicBezTo>
                    <a:cubicBezTo>
                      <a:pt x="43656" y="175418"/>
                      <a:pt x="0" y="319881"/>
                      <a:pt x="50800" y="380206"/>
                    </a:cubicBezTo>
                    <a:cubicBezTo>
                      <a:pt x="101600" y="440531"/>
                      <a:pt x="300831" y="486568"/>
                      <a:pt x="384175" y="480218"/>
                    </a:cubicBezTo>
                    <a:cubicBezTo>
                      <a:pt x="467519" y="473868"/>
                      <a:pt x="565944" y="414337"/>
                      <a:pt x="550863" y="342106"/>
                    </a:cubicBezTo>
                    <a:cubicBezTo>
                      <a:pt x="535782" y="269875"/>
                      <a:pt x="343694" y="74612"/>
                      <a:pt x="265113" y="37306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8" name="Dowolny kształt 7"/>
              <p:cNvSpPr/>
              <p:nvPr/>
            </p:nvSpPr>
            <p:spPr>
              <a:xfrm>
                <a:off x="2143108" y="1928802"/>
                <a:ext cx="565944" cy="486568"/>
              </a:xfrm>
              <a:custGeom>
                <a:avLst/>
                <a:gdLst>
                  <a:gd name="connsiteX0" fmla="*/ 265113 w 565944"/>
                  <a:gd name="connsiteY0" fmla="*/ 37306 h 486568"/>
                  <a:gd name="connsiteX1" fmla="*/ 79375 w 565944"/>
                  <a:gd name="connsiteY1" fmla="*/ 118268 h 486568"/>
                  <a:gd name="connsiteX2" fmla="*/ 50800 w 565944"/>
                  <a:gd name="connsiteY2" fmla="*/ 380206 h 486568"/>
                  <a:gd name="connsiteX3" fmla="*/ 384175 w 565944"/>
                  <a:gd name="connsiteY3" fmla="*/ 480218 h 486568"/>
                  <a:gd name="connsiteX4" fmla="*/ 550863 w 565944"/>
                  <a:gd name="connsiteY4" fmla="*/ 342106 h 486568"/>
                  <a:gd name="connsiteX5" fmla="*/ 265113 w 565944"/>
                  <a:gd name="connsiteY5" fmla="*/ 37306 h 48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44" h="486568">
                    <a:moveTo>
                      <a:pt x="265113" y="37306"/>
                    </a:moveTo>
                    <a:cubicBezTo>
                      <a:pt x="186532" y="0"/>
                      <a:pt x="115094" y="61118"/>
                      <a:pt x="79375" y="118268"/>
                    </a:cubicBezTo>
                    <a:cubicBezTo>
                      <a:pt x="43656" y="175418"/>
                      <a:pt x="0" y="319881"/>
                      <a:pt x="50800" y="380206"/>
                    </a:cubicBezTo>
                    <a:cubicBezTo>
                      <a:pt x="101600" y="440531"/>
                      <a:pt x="300831" y="486568"/>
                      <a:pt x="384175" y="480218"/>
                    </a:cubicBezTo>
                    <a:cubicBezTo>
                      <a:pt x="467519" y="473868"/>
                      <a:pt x="565944" y="414337"/>
                      <a:pt x="550863" y="342106"/>
                    </a:cubicBezTo>
                    <a:cubicBezTo>
                      <a:pt x="535782" y="269875"/>
                      <a:pt x="343694" y="74612"/>
                      <a:pt x="265113" y="37306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9" name="Dowolny kształt 8"/>
              <p:cNvSpPr/>
              <p:nvPr/>
            </p:nvSpPr>
            <p:spPr>
              <a:xfrm>
                <a:off x="2857488" y="1928802"/>
                <a:ext cx="565944" cy="486568"/>
              </a:xfrm>
              <a:custGeom>
                <a:avLst/>
                <a:gdLst>
                  <a:gd name="connsiteX0" fmla="*/ 265113 w 565944"/>
                  <a:gd name="connsiteY0" fmla="*/ 37306 h 486568"/>
                  <a:gd name="connsiteX1" fmla="*/ 79375 w 565944"/>
                  <a:gd name="connsiteY1" fmla="*/ 118268 h 486568"/>
                  <a:gd name="connsiteX2" fmla="*/ 50800 w 565944"/>
                  <a:gd name="connsiteY2" fmla="*/ 380206 h 486568"/>
                  <a:gd name="connsiteX3" fmla="*/ 384175 w 565944"/>
                  <a:gd name="connsiteY3" fmla="*/ 480218 h 486568"/>
                  <a:gd name="connsiteX4" fmla="*/ 550863 w 565944"/>
                  <a:gd name="connsiteY4" fmla="*/ 342106 h 486568"/>
                  <a:gd name="connsiteX5" fmla="*/ 265113 w 565944"/>
                  <a:gd name="connsiteY5" fmla="*/ 37306 h 48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44" h="486568">
                    <a:moveTo>
                      <a:pt x="265113" y="37306"/>
                    </a:moveTo>
                    <a:cubicBezTo>
                      <a:pt x="186532" y="0"/>
                      <a:pt x="115094" y="61118"/>
                      <a:pt x="79375" y="118268"/>
                    </a:cubicBezTo>
                    <a:cubicBezTo>
                      <a:pt x="43656" y="175418"/>
                      <a:pt x="0" y="319881"/>
                      <a:pt x="50800" y="380206"/>
                    </a:cubicBezTo>
                    <a:cubicBezTo>
                      <a:pt x="101600" y="440531"/>
                      <a:pt x="300831" y="486568"/>
                      <a:pt x="384175" y="480218"/>
                    </a:cubicBezTo>
                    <a:cubicBezTo>
                      <a:pt x="467519" y="473868"/>
                      <a:pt x="565944" y="414337"/>
                      <a:pt x="550863" y="342106"/>
                    </a:cubicBezTo>
                    <a:cubicBezTo>
                      <a:pt x="535782" y="269875"/>
                      <a:pt x="343694" y="74612"/>
                      <a:pt x="265113" y="37306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0" name="Dowolny kształt 9"/>
              <p:cNvSpPr/>
              <p:nvPr/>
            </p:nvSpPr>
            <p:spPr>
              <a:xfrm>
                <a:off x="4357686" y="1928802"/>
                <a:ext cx="565944" cy="486568"/>
              </a:xfrm>
              <a:custGeom>
                <a:avLst/>
                <a:gdLst>
                  <a:gd name="connsiteX0" fmla="*/ 265113 w 565944"/>
                  <a:gd name="connsiteY0" fmla="*/ 37306 h 486568"/>
                  <a:gd name="connsiteX1" fmla="*/ 79375 w 565944"/>
                  <a:gd name="connsiteY1" fmla="*/ 118268 h 486568"/>
                  <a:gd name="connsiteX2" fmla="*/ 50800 w 565944"/>
                  <a:gd name="connsiteY2" fmla="*/ 380206 h 486568"/>
                  <a:gd name="connsiteX3" fmla="*/ 384175 w 565944"/>
                  <a:gd name="connsiteY3" fmla="*/ 480218 h 486568"/>
                  <a:gd name="connsiteX4" fmla="*/ 550863 w 565944"/>
                  <a:gd name="connsiteY4" fmla="*/ 342106 h 486568"/>
                  <a:gd name="connsiteX5" fmla="*/ 265113 w 565944"/>
                  <a:gd name="connsiteY5" fmla="*/ 37306 h 48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944" h="486568">
                    <a:moveTo>
                      <a:pt x="265113" y="37306"/>
                    </a:moveTo>
                    <a:cubicBezTo>
                      <a:pt x="186532" y="0"/>
                      <a:pt x="115094" y="61118"/>
                      <a:pt x="79375" y="118268"/>
                    </a:cubicBezTo>
                    <a:cubicBezTo>
                      <a:pt x="43656" y="175418"/>
                      <a:pt x="0" y="319881"/>
                      <a:pt x="50800" y="380206"/>
                    </a:cubicBezTo>
                    <a:cubicBezTo>
                      <a:pt x="101600" y="440531"/>
                      <a:pt x="300831" y="486568"/>
                      <a:pt x="384175" y="480218"/>
                    </a:cubicBezTo>
                    <a:cubicBezTo>
                      <a:pt x="467519" y="473868"/>
                      <a:pt x="565944" y="414337"/>
                      <a:pt x="550863" y="342106"/>
                    </a:cubicBezTo>
                    <a:cubicBezTo>
                      <a:pt x="535782" y="269875"/>
                      <a:pt x="343694" y="74612"/>
                      <a:pt x="265113" y="37306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cxnSp>
            <p:nvCxnSpPr>
              <p:cNvPr id="23" name="Łącznik prosty 22"/>
              <p:cNvCxnSpPr/>
              <p:nvPr/>
            </p:nvCxnSpPr>
            <p:spPr>
              <a:xfrm rot="10800000">
                <a:off x="2185968" y="2786058"/>
                <a:ext cx="2571768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Łącznik prosty ze strzałką 24"/>
              <p:cNvCxnSpPr/>
              <p:nvPr/>
            </p:nvCxnSpPr>
            <p:spPr>
              <a:xfrm rot="16200000" flipV="1">
                <a:off x="1824029" y="2424119"/>
                <a:ext cx="414333" cy="30954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Łącznik prosty ze strzałką 29"/>
              <p:cNvCxnSpPr/>
              <p:nvPr/>
            </p:nvCxnSpPr>
            <p:spPr>
              <a:xfrm rot="5400000" flipH="1" flipV="1">
                <a:off x="2026960" y="2397377"/>
                <a:ext cx="294208" cy="19526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36" name="Tabela 35"/>
          <p:cNvGraphicFramePr>
            <a:graphicFrameLocks noGrp="1"/>
          </p:cNvGraphicFramePr>
          <p:nvPr/>
        </p:nvGraphicFramePr>
        <p:xfrm>
          <a:off x="500034" y="1785926"/>
          <a:ext cx="2786082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7485"/>
                <a:gridCol w="543626"/>
                <a:gridCol w="502854"/>
                <a:gridCol w="448491"/>
                <a:gridCol w="543626"/>
              </a:tblGrid>
              <a:tr h="357190"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0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1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2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3</a:t>
                      </a:r>
                      <a:endParaRPr lang="pl-PL" sz="1400" dirty="0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x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0,5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1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2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3</a:t>
                      </a:r>
                      <a:endParaRPr lang="pl-PL" sz="1400" dirty="0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pl-PL" sz="1400" dirty="0" err="1" smtClean="0"/>
                        <a:t>y=f</a:t>
                      </a:r>
                      <a:r>
                        <a:rPr lang="pl-PL" sz="1400" dirty="0" smtClean="0"/>
                        <a:t>(x)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1,5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3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5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4,5</a:t>
                      </a:r>
                      <a:endParaRPr lang="pl-PL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" name="Wykres 37"/>
          <p:cNvGraphicFramePr/>
          <p:nvPr/>
        </p:nvGraphicFramePr>
        <p:xfrm>
          <a:off x="285720" y="3137124"/>
          <a:ext cx="3286148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9" name="Symbol zastępczy zawartości 2"/>
          <p:cNvSpPr txBox="1">
            <a:spLocks/>
          </p:cNvSpPr>
          <p:nvPr/>
        </p:nvSpPr>
        <p:spPr>
          <a:xfrm>
            <a:off x="4000496" y="3357562"/>
            <a:ext cx="3714776" cy="250033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pl-PL" sz="2400" i="1" dirty="0" smtClean="0"/>
              <a:t>a</a:t>
            </a:r>
            <a:r>
              <a:rPr lang="pl-PL" sz="2400" i="1" baseline="-25000" dirty="0" smtClean="0"/>
              <a:t>0</a:t>
            </a:r>
            <a:r>
              <a:rPr lang="pl-PL" sz="2400" i="1" dirty="0" smtClean="0"/>
              <a:t>+a</a:t>
            </a:r>
            <a:r>
              <a:rPr lang="pl-PL" sz="2400" i="1" baseline="-25000" dirty="0" smtClean="0"/>
              <a:t>1</a:t>
            </a:r>
            <a:r>
              <a:rPr lang="pl-PL" sz="2400" i="1" dirty="0" smtClean="0"/>
              <a:t>x</a:t>
            </a:r>
            <a:r>
              <a:rPr lang="pl-PL" sz="2400" i="1" baseline="-25000" dirty="0" smtClean="0"/>
              <a:t>0</a:t>
            </a:r>
            <a:r>
              <a:rPr lang="pl-PL" sz="2400" i="1" dirty="0" smtClean="0"/>
              <a:t>+a</a:t>
            </a:r>
            <a:r>
              <a:rPr lang="pl-PL" sz="2400" i="1" baseline="-25000" dirty="0" smtClean="0"/>
              <a:t>2</a:t>
            </a:r>
            <a:r>
              <a:rPr lang="pl-PL" sz="2400" i="1" dirty="0" smtClean="0"/>
              <a:t>x</a:t>
            </a:r>
            <a:r>
              <a:rPr lang="pl-PL" sz="2400" i="1" baseline="-25000" dirty="0" smtClean="0"/>
              <a:t>0</a:t>
            </a:r>
            <a:r>
              <a:rPr lang="pl-PL" sz="2400" i="1" baseline="30000" dirty="0" smtClean="0"/>
              <a:t>2</a:t>
            </a:r>
            <a:r>
              <a:rPr lang="pl-PL" sz="2400" i="1" dirty="0" smtClean="0"/>
              <a:t>+a</a:t>
            </a:r>
            <a:r>
              <a:rPr lang="pl-PL" sz="2400" i="1" baseline="-25000" dirty="0" smtClean="0"/>
              <a:t>3</a:t>
            </a:r>
            <a:r>
              <a:rPr lang="pl-PL" sz="2400" i="1" dirty="0" smtClean="0"/>
              <a:t>x</a:t>
            </a:r>
            <a:r>
              <a:rPr lang="pl-PL" sz="2400" i="1" baseline="-25000" dirty="0" smtClean="0"/>
              <a:t>0</a:t>
            </a:r>
            <a:r>
              <a:rPr lang="pl-PL" sz="2400" i="1" baseline="30000" dirty="0" smtClean="0"/>
              <a:t>3</a:t>
            </a:r>
            <a:r>
              <a:rPr lang="pl-PL" sz="2400" i="1" dirty="0" smtClean="0"/>
              <a:t>=y</a:t>
            </a:r>
            <a:r>
              <a:rPr lang="pl-PL" sz="2400" i="1" baseline="-25000" dirty="0" smtClean="0"/>
              <a:t>0</a:t>
            </a:r>
            <a:endParaRPr kumimoji="0" lang="pl-PL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kumimoji="0" lang="pl-PL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pl-PL" sz="2400" b="0" i="1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</a:t>
            </a:r>
            <a:r>
              <a:rPr kumimoji="0" lang="pl-PL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+a</a:t>
            </a:r>
            <a:r>
              <a:rPr kumimoji="0" lang="pl-PL" sz="2400" b="0" i="1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pl-PL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lang="pl-PL" sz="2400" i="1" baseline="-25000" dirty="0" smtClean="0"/>
              <a:t>1</a:t>
            </a:r>
            <a:r>
              <a:rPr kumimoji="0" lang="pl-PL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+a</a:t>
            </a:r>
            <a:r>
              <a:rPr kumimoji="0" lang="pl-PL" sz="2400" b="0" i="1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pl-PL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lang="pl-PL" sz="2400" i="1" baseline="-25000" dirty="0" smtClean="0"/>
              <a:t>1</a:t>
            </a:r>
            <a:r>
              <a:rPr kumimoji="0" lang="pl-PL" sz="2400" b="0" i="1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pl-PL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+a</a:t>
            </a:r>
            <a:r>
              <a:rPr lang="pl-PL" sz="2400" i="1" baseline="-25000" dirty="0" smtClean="0"/>
              <a:t>3</a:t>
            </a:r>
            <a:r>
              <a:rPr kumimoji="0" lang="pl-PL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lang="pl-PL" sz="2400" i="1" baseline="-25000" dirty="0" smtClean="0"/>
              <a:t>1</a:t>
            </a:r>
            <a:r>
              <a:rPr lang="pl-PL" sz="2400" i="1" baseline="30000" dirty="0" smtClean="0"/>
              <a:t>3</a:t>
            </a:r>
            <a:r>
              <a:rPr kumimoji="0" lang="pl-PL" sz="2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=y</a:t>
            </a:r>
            <a:r>
              <a:rPr lang="pl-PL" sz="2400" i="1" baseline="-25000" dirty="0" smtClean="0"/>
              <a:t>1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pl-PL" sz="2400" i="1" dirty="0" smtClean="0"/>
              <a:t>a</a:t>
            </a:r>
            <a:r>
              <a:rPr lang="pl-PL" sz="2400" i="1" baseline="-25000" dirty="0" smtClean="0"/>
              <a:t>0</a:t>
            </a:r>
            <a:r>
              <a:rPr lang="pl-PL" sz="2400" i="1" dirty="0" smtClean="0"/>
              <a:t>+a</a:t>
            </a:r>
            <a:r>
              <a:rPr lang="pl-PL" sz="2400" i="1" baseline="-25000" dirty="0" smtClean="0"/>
              <a:t>1</a:t>
            </a:r>
            <a:r>
              <a:rPr lang="pl-PL" sz="2400" i="1" dirty="0" smtClean="0"/>
              <a:t>x</a:t>
            </a:r>
            <a:r>
              <a:rPr lang="pl-PL" sz="2400" i="1" baseline="-25000" dirty="0" smtClean="0"/>
              <a:t>2</a:t>
            </a:r>
            <a:r>
              <a:rPr lang="pl-PL" sz="2400" i="1" dirty="0" smtClean="0"/>
              <a:t>+a</a:t>
            </a:r>
            <a:r>
              <a:rPr lang="pl-PL" sz="2400" i="1" baseline="-25000" dirty="0" smtClean="0"/>
              <a:t>2</a:t>
            </a:r>
            <a:r>
              <a:rPr lang="pl-PL" sz="2400" i="1" dirty="0" smtClean="0"/>
              <a:t>x</a:t>
            </a:r>
            <a:r>
              <a:rPr lang="pl-PL" sz="2400" i="1" baseline="-25000" dirty="0" smtClean="0"/>
              <a:t>2</a:t>
            </a:r>
            <a:r>
              <a:rPr lang="pl-PL" sz="2400" i="1" baseline="30000" dirty="0" smtClean="0"/>
              <a:t>2</a:t>
            </a:r>
            <a:r>
              <a:rPr lang="pl-PL" sz="2400" i="1" dirty="0" smtClean="0"/>
              <a:t>+a</a:t>
            </a:r>
            <a:r>
              <a:rPr lang="pl-PL" sz="2400" i="1" baseline="-25000" dirty="0" smtClean="0"/>
              <a:t>3</a:t>
            </a:r>
            <a:r>
              <a:rPr lang="pl-PL" sz="2400" i="1" dirty="0" smtClean="0"/>
              <a:t>x</a:t>
            </a:r>
            <a:r>
              <a:rPr lang="pl-PL" sz="2400" i="1" baseline="-25000" dirty="0" smtClean="0"/>
              <a:t>2</a:t>
            </a:r>
            <a:r>
              <a:rPr lang="pl-PL" sz="2400" i="1" baseline="30000" dirty="0" smtClean="0"/>
              <a:t>3</a:t>
            </a:r>
            <a:r>
              <a:rPr lang="pl-PL" sz="2400" i="1" dirty="0" smtClean="0"/>
              <a:t>=y</a:t>
            </a:r>
            <a:r>
              <a:rPr lang="pl-PL" sz="2400" i="1" baseline="-25000" dirty="0" smtClean="0"/>
              <a:t>2</a:t>
            </a:r>
            <a:endParaRPr lang="pl-PL" sz="2400" dirty="0" smtClean="0"/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pl-PL" sz="2400" i="1" dirty="0" smtClean="0"/>
              <a:t>a</a:t>
            </a:r>
            <a:r>
              <a:rPr lang="pl-PL" sz="2400" i="1" baseline="-25000" dirty="0" smtClean="0"/>
              <a:t>0</a:t>
            </a:r>
            <a:r>
              <a:rPr lang="pl-PL" sz="2400" i="1" dirty="0" smtClean="0"/>
              <a:t>+a</a:t>
            </a:r>
            <a:r>
              <a:rPr lang="pl-PL" sz="2400" i="1" baseline="-25000" dirty="0" smtClean="0"/>
              <a:t>1</a:t>
            </a:r>
            <a:r>
              <a:rPr lang="pl-PL" sz="2400" i="1" dirty="0" smtClean="0"/>
              <a:t>x</a:t>
            </a:r>
            <a:r>
              <a:rPr lang="pl-PL" sz="2400" i="1" baseline="-25000" dirty="0" smtClean="0"/>
              <a:t>3</a:t>
            </a:r>
            <a:r>
              <a:rPr lang="pl-PL" sz="2400" i="1" dirty="0" smtClean="0"/>
              <a:t>+a</a:t>
            </a:r>
            <a:r>
              <a:rPr lang="pl-PL" sz="2400" i="1" baseline="-25000" dirty="0" smtClean="0"/>
              <a:t>2</a:t>
            </a:r>
            <a:r>
              <a:rPr lang="pl-PL" sz="2400" i="1" dirty="0" smtClean="0"/>
              <a:t>x</a:t>
            </a:r>
            <a:r>
              <a:rPr lang="pl-PL" sz="2400" i="1" baseline="-25000" dirty="0" smtClean="0"/>
              <a:t>3</a:t>
            </a:r>
            <a:r>
              <a:rPr lang="pl-PL" sz="2400" i="1" baseline="30000" dirty="0" smtClean="0"/>
              <a:t>2</a:t>
            </a:r>
            <a:r>
              <a:rPr lang="pl-PL" sz="2400" i="1" dirty="0" smtClean="0"/>
              <a:t>+a</a:t>
            </a:r>
            <a:r>
              <a:rPr lang="pl-PL" sz="2400" i="1" baseline="-25000" dirty="0" smtClean="0"/>
              <a:t>3</a:t>
            </a:r>
            <a:r>
              <a:rPr lang="pl-PL" sz="2400" i="1" dirty="0" smtClean="0"/>
              <a:t>x</a:t>
            </a:r>
            <a:r>
              <a:rPr lang="pl-PL" sz="2400" i="1" baseline="-25000" dirty="0" smtClean="0"/>
              <a:t>3</a:t>
            </a:r>
            <a:r>
              <a:rPr lang="pl-PL" sz="2400" i="1" baseline="30000" dirty="0" smtClean="0"/>
              <a:t>3</a:t>
            </a:r>
            <a:r>
              <a:rPr lang="pl-PL" sz="2400" i="1" dirty="0" smtClean="0"/>
              <a:t>=y</a:t>
            </a:r>
            <a:r>
              <a:rPr lang="pl-PL" sz="2400" i="1" baseline="-25000" dirty="0" smtClean="0"/>
              <a:t>3</a:t>
            </a:r>
            <a:endParaRPr lang="pl-PL" sz="2400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pl-PL" sz="2000" dirty="0" smtClean="0"/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pl-PL" sz="2000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Symbol zastępczy zawartości 2"/>
          <p:cNvSpPr txBox="1">
            <a:spLocks/>
          </p:cNvSpPr>
          <p:nvPr/>
        </p:nvSpPr>
        <p:spPr>
          <a:xfrm>
            <a:off x="1071538" y="4429132"/>
            <a:ext cx="4214842" cy="78581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Symbol zastępczy zawartości 2"/>
          <p:cNvSpPr txBox="1">
            <a:spLocks/>
          </p:cNvSpPr>
          <p:nvPr/>
        </p:nvSpPr>
        <p:spPr>
          <a:xfrm>
            <a:off x="4000496" y="2071654"/>
            <a:ext cx="3714776" cy="1428784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Aby wyznaczyć współczynniki</a:t>
            </a: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wielomianu (a</a:t>
            </a:r>
            <a:r>
              <a:rPr kumimoji="0" lang="pl-PL" sz="20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,a</a:t>
            </a:r>
            <a:r>
              <a:rPr kumimoji="0" lang="pl-PL" sz="20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,…,a</a:t>
            </a:r>
            <a:r>
              <a:rPr kumimoji="0" lang="pl-PL" sz="20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należy</a:t>
            </a: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pl-PL" sz="2000" dirty="0" smtClean="0"/>
              <a:t>ułożyć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układ n+1 równań. </a:t>
            </a: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pl-PL" sz="2000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Dla n=3 mamy układ</a:t>
            </a:r>
            <a:r>
              <a:rPr kumimoji="0" lang="pl-PL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 równań:</a:t>
            </a:r>
            <a:endParaRPr kumimoji="0" lang="pl-PL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Dowolny kształt 42"/>
          <p:cNvSpPr/>
          <p:nvPr/>
        </p:nvSpPr>
        <p:spPr>
          <a:xfrm>
            <a:off x="1214415" y="2117484"/>
            <a:ext cx="500066" cy="740012"/>
          </a:xfrm>
          <a:custGeom>
            <a:avLst/>
            <a:gdLst>
              <a:gd name="connsiteX0" fmla="*/ 50800 w 542471"/>
              <a:gd name="connsiteY0" fmla="*/ 110671 h 852714"/>
              <a:gd name="connsiteX1" fmla="*/ 61685 w 542471"/>
              <a:gd name="connsiteY1" fmla="*/ 665843 h 852714"/>
              <a:gd name="connsiteX2" fmla="*/ 72571 w 542471"/>
              <a:gd name="connsiteY2" fmla="*/ 818243 h 852714"/>
              <a:gd name="connsiteX3" fmla="*/ 464457 w 542471"/>
              <a:gd name="connsiteY3" fmla="*/ 796471 h 852714"/>
              <a:gd name="connsiteX4" fmla="*/ 508000 w 542471"/>
              <a:gd name="connsiteY4" fmla="*/ 480786 h 852714"/>
              <a:gd name="connsiteX5" fmla="*/ 518885 w 542471"/>
              <a:gd name="connsiteY5" fmla="*/ 110671 h 852714"/>
              <a:gd name="connsiteX6" fmla="*/ 366485 w 542471"/>
              <a:gd name="connsiteY6" fmla="*/ 1814 h 852714"/>
              <a:gd name="connsiteX7" fmla="*/ 50800 w 542471"/>
              <a:gd name="connsiteY7" fmla="*/ 110671 h 85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471" h="852714">
                <a:moveTo>
                  <a:pt x="50800" y="110671"/>
                </a:moveTo>
                <a:cubicBezTo>
                  <a:pt x="0" y="221342"/>
                  <a:pt x="58057" y="547914"/>
                  <a:pt x="61685" y="665843"/>
                </a:cubicBezTo>
                <a:cubicBezTo>
                  <a:pt x="65313" y="783772"/>
                  <a:pt x="5443" y="796472"/>
                  <a:pt x="72571" y="818243"/>
                </a:cubicBezTo>
                <a:cubicBezTo>
                  <a:pt x="139699" y="840014"/>
                  <a:pt x="391886" y="852714"/>
                  <a:pt x="464457" y="796471"/>
                </a:cubicBezTo>
                <a:cubicBezTo>
                  <a:pt x="537029" y="740228"/>
                  <a:pt x="498929" y="595086"/>
                  <a:pt x="508000" y="480786"/>
                </a:cubicBezTo>
                <a:cubicBezTo>
                  <a:pt x="517071" y="366486"/>
                  <a:pt x="542471" y="190499"/>
                  <a:pt x="518885" y="110671"/>
                </a:cubicBezTo>
                <a:cubicBezTo>
                  <a:pt x="495299" y="30843"/>
                  <a:pt x="444499" y="1814"/>
                  <a:pt x="366485" y="1814"/>
                </a:cubicBezTo>
                <a:cubicBezTo>
                  <a:pt x="288471" y="1814"/>
                  <a:pt x="101600" y="0"/>
                  <a:pt x="50800" y="110671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4" name="Dowolny kształt 43"/>
          <p:cNvSpPr/>
          <p:nvPr/>
        </p:nvSpPr>
        <p:spPr>
          <a:xfrm>
            <a:off x="1785919" y="2117484"/>
            <a:ext cx="428628" cy="740012"/>
          </a:xfrm>
          <a:custGeom>
            <a:avLst/>
            <a:gdLst>
              <a:gd name="connsiteX0" fmla="*/ 50800 w 542471"/>
              <a:gd name="connsiteY0" fmla="*/ 110671 h 852714"/>
              <a:gd name="connsiteX1" fmla="*/ 61685 w 542471"/>
              <a:gd name="connsiteY1" fmla="*/ 665843 h 852714"/>
              <a:gd name="connsiteX2" fmla="*/ 72571 w 542471"/>
              <a:gd name="connsiteY2" fmla="*/ 818243 h 852714"/>
              <a:gd name="connsiteX3" fmla="*/ 464457 w 542471"/>
              <a:gd name="connsiteY3" fmla="*/ 796471 h 852714"/>
              <a:gd name="connsiteX4" fmla="*/ 508000 w 542471"/>
              <a:gd name="connsiteY4" fmla="*/ 480786 h 852714"/>
              <a:gd name="connsiteX5" fmla="*/ 518885 w 542471"/>
              <a:gd name="connsiteY5" fmla="*/ 110671 h 852714"/>
              <a:gd name="connsiteX6" fmla="*/ 366485 w 542471"/>
              <a:gd name="connsiteY6" fmla="*/ 1814 h 852714"/>
              <a:gd name="connsiteX7" fmla="*/ 50800 w 542471"/>
              <a:gd name="connsiteY7" fmla="*/ 110671 h 85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471" h="852714">
                <a:moveTo>
                  <a:pt x="50800" y="110671"/>
                </a:moveTo>
                <a:cubicBezTo>
                  <a:pt x="0" y="221342"/>
                  <a:pt x="58057" y="547914"/>
                  <a:pt x="61685" y="665843"/>
                </a:cubicBezTo>
                <a:cubicBezTo>
                  <a:pt x="65313" y="783772"/>
                  <a:pt x="5443" y="796472"/>
                  <a:pt x="72571" y="818243"/>
                </a:cubicBezTo>
                <a:cubicBezTo>
                  <a:pt x="139699" y="840014"/>
                  <a:pt x="391886" y="852714"/>
                  <a:pt x="464457" y="796471"/>
                </a:cubicBezTo>
                <a:cubicBezTo>
                  <a:pt x="537029" y="740228"/>
                  <a:pt x="498929" y="595086"/>
                  <a:pt x="508000" y="480786"/>
                </a:cubicBezTo>
                <a:cubicBezTo>
                  <a:pt x="517071" y="366486"/>
                  <a:pt x="542471" y="190499"/>
                  <a:pt x="518885" y="110671"/>
                </a:cubicBezTo>
                <a:cubicBezTo>
                  <a:pt x="495299" y="30843"/>
                  <a:pt x="444499" y="1814"/>
                  <a:pt x="366485" y="1814"/>
                </a:cubicBezTo>
                <a:cubicBezTo>
                  <a:pt x="288471" y="1814"/>
                  <a:pt x="101600" y="0"/>
                  <a:pt x="50800" y="110671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5" name="Dowolny kształt 44"/>
          <p:cNvSpPr/>
          <p:nvPr/>
        </p:nvSpPr>
        <p:spPr>
          <a:xfrm>
            <a:off x="2285985" y="2117484"/>
            <a:ext cx="428628" cy="740012"/>
          </a:xfrm>
          <a:custGeom>
            <a:avLst/>
            <a:gdLst>
              <a:gd name="connsiteX0" fmla="*/ 50800 w 542471"/>
              <a:gd name="connsiteY0" fmla="*/ 110671 h 852714"/>
              <a:gd name="connsiteX1" fmla="*/ 61685 w 542471"/>
              <a:gd name="connsiteY1" fmla="*/ 665843 h 852714"/>
              <a:gd name="connsiteX2" fmla="*/ 72571 w 542471"/>
              <a:gd name="connsiteY2" fmla="*/ 818243 h 852714"/>
              <a:gd name="connsiteX3" fmla="*/ 464457 w 542471"/>
              <a:gd name="connsiteY3" fmla="*/ 796471 h 852714"/>
              <a:gd name="connsiteX4" fmla="*/ 508000 w 542471"/>
              <a:gd name="connsiteY4" fmla="*/ 480786 h 852714"/>
              <a:gd name="connsiteX5" fmla="*/ 518885 w 542471"/>
              <a:gd name="connsiteY5" fmla="*/ 110671 h 852714"/>
              <a:gd name="connsiteX6" fmla="*/ 366485 w 542471"/>
              <a:gd name="connsiteY6" fmla="*/ 1814 h 852714"/>
              <a:gd name="connsiteX7" fmla="*/ 50800 w 542471"/>
              <a:gd name="connsiteY7" fmla="*/ 110671 h 85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471" h="852714">
                <a:moveTo>
                  <a:pt x="50800" y="110671"/>
                </a:moveTo>
                <a:cubicBezTo>
                  <a:pt x="0" y="221342"/>
                  <a:pt x="58057" y="547914"/>
                  <a:pt x="61685" y="665843"/>
                </a:cubicBezTo>
                <a:cubicBezTo>
                  <a:pt x="65313" y="783772"/>
                  <a:pt x="5443" y="796472"/>
                  <a:pt x="72571" y="818243"/>
                </a:cubicBezTo>
                <a:cubicBezTo>
                  <a:pt x="139699" y="840014"/>
                  <a:pt x="391886" y="852714"/>
                  <a:pt x="464457" y="796471"/>
                </a:cubicBezTo>
                <a:cubicBezTo>
                  <a:pt x="537029" y="740228"/>
                  <a:pt x="498929" y="595086"/>
                  <a:pt x="508000" y="480786"/>
                </a:cubicBezTo>
                <a:cubicBezTo>
                  <a:pt x="517071" y="366486"/>
                  <a:pt x="542471" y="190499"/>
                  <a:pt x="518885" y="110671"/>
                </a:cubicBezTo>
                <a:cubicBezTo>
                  <a:pt x="495299" y="30843"/>
                  <a:pt x="444499" y="1814"/>
                  <a:pt x="366485" y="1814"/>
                </a:cubicBezTo>
                <a:cubicBezTo>
                  <a:pt x="288471" y="1814"/>
                  <a:pt x="101600" y="0"/>
                  <a:pt x="50800" y="110671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Dowolny kształt 45"/>
          <p:cNvSpPr/>
          <p:nvPr/>
        </p:nvSpPr>
        <p:spPr>
          <a:xfrm>
            <a:off x="2714613" y="2117484"/>
            <a:ext cx="428628" cy="740012"/>
          </a:xfrm>
          <a:custGeom>
            <a:avLst/>
            <a:gdLst>
              <a:gd name="connsiteX0" fmla="*/ 50800 w 542471"/>
              <a:gd name="connsiteY0" fmla="*/ 110671 h 852714"/>
              <a:gd name="connsiteX1" fmla="*/ 61685 w 542471"/>
              <a:gd name="connsiteY1" fmla="*/ 665843 h 852714"/>
              <a:gd name="connsiteX2" fmla="*/ 72571 w 542471"/>
              <a:gd name="connsiteY2" fmla="*/ 818243 h 852714"/>
              <a:gd name="connsiteX3" fmla="*/ 464457 w 542471"/>
              <a:gd name="connsiteY3" fmla="*/ 796471 h 852714"/>
              <a:gd name="connsiteX4" fmla="*/ 508000 w 542471"/>
              <a:gd name="connsiteY4" fmla="*/ 480786 h 852714"/>
              <a:gd name="connsiteX5" fmla="*/ 518885 w 542471"/>
              <a:gd name="connsiteY5" fmla="*/ 110671 h 852714"/>
              <a:gd name="connsiteX6" fmla="*/ 366485 w 542471"/>
              <a:gd name="connsiteY6" fmla="*/ 1814 h 852714"/>
              <a:gd name="connsiteX7" fmla="*/ 50800 w 542471"/>
              <a:gd name="connsiteY7" fmla="*/ 110671 h 85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471" h="852714">
                <a:moveTo>
                  <a:pt x="50800" y="110671"/>
                </a:moveTo>
                <a:cubicBezTo>
                  <a:pt x="0" y="221342"/>
                  <a:pt x="58057" y="547914"/>
                  <a:pt x="61685" y="665843"/>
                </a:cubicBezTo>
                <a:cubicBezTo>
                  <a:pt x="65313" y="783772"/>
                  <a:pt x="5443" y="796472"/>
                  <a:pt x="72571" y="818243"/>
                </a:cubicBezTo>
                <a:cubicBezTo>
                  <a:pt x="139699" y="840014"/>
                  <a:pt x="391886" y="852714"/>
                  <a:pt x="464457" y="796471"/>
                </a:cubicBezTo>
                <a:cubicBezTo>
                  <a:pt x="537029" y="740228"/>
                  <a:pt x="498929" y="595086"/>
                  <a:pt x="508000" y="480786"/>
                </a:cubicBezTo>
                <a:cubicBezTo>
                  <a:pt x="517071" y="366486"/>
                  <a:pt x="542471" y="190499"/>
                  <a:pt x="518885" y="110671"/>
                </a:cubicBezTo>
                <a:cubicBezTo>
                  <a:pt x="495299" y="30843"/>
                  <a:pt x="444499" y="1814"/>
                  <a:pt x="366485" y="1814"/>
                </a:cubicBezTo>
                <a:cubicBezTo>
                  <a:pt x="288471" y="1814"/>
                  <a:pt x="101600" y="0"/>
                  <a:pt x="50800" y="110671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72" name="Grupa 71"/>
          <p:cNvGrpSpPr/>
          <p:nvPr/>
        </p:nvGrpSpPr>
        <p:grpSpPr>
          <a:xfrm>
            <a:off x="214282" y="5357826"/>
            <a:ext cx="8643998" cy="1285884"/>
            <a:chOff x="214282" y="5357826"/>
            <a:chExt cx="8643998" cy="1285884"/>
          </a:xfrm>
        </p:grpSpPr>
        <p:sp>
          <p:nvSpPr>
            <p:cNvPr id="47" name="Symbol zastępczy zawartości 2"/>
            <p:cNvSpPr txBox="1">
              <a:spLocks/>
            </p:cNvSpPr>
            <p:nvPr/>
          </p:nvSpPr>
          <p:spPr>
            <a:xfrm>
              <a:off x="214282" y="5786454"/>
              <a:ext cx="2786082" cy="857256"/>
            </a:xfrm>
            <a:prstGeom prst="rect">
              <a:avLst/>
            </a:prstGeom>
          </p:spPr>
          <p:txBody>
            <a:bodyPr vert="horz">
              <a:normAutofit/>
            </a:bodyPr>
            <a:lstStyle/>
            <a:p>
              <a:pPr marL="420624" lvl="0" indent="-384048">
                <a:spcBef>
                  <a:spcPct val="20000"/>
                </a:spcBef>
                <a:buClr>
                  <a:schemeClr val="accent1"/>
                </a:buClr>
                <a:buSzPct val="80000"/>
              </a:pPr>
              <a:r>
                <a:rPr lang="pl-PL" sz="2000" b="1" dirty="0" err="1" smtClean="0"/>
                <a:t>X∙A=Y</a:t>
              </a:r>
              <a:r>
                <a:rPr lang="pl-PL" sz="2000" b="1" dirty="0" smtClean="0"/>
                <a:t> =&gt; </a:t>
              </a:r>
              <a:r>
                <a:rPr lang="pl-PL" sz="2800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A=X</a:t>
              </a:r>
              <a:r>
                <a:rPr lang="pl-PL" sz="2800" b="1" baseline="300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-1</a:t>
              </a:r>
              <a:r>
                <a:rPr lang="pl-PL" sz="2800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∙Y</a:t>
              </a:r>
            </a:p>
            <a:p>
              <a:pPr marL="420624" indent="-384048">
                <a:spcBef>
                  <a:spcPct val="20000"/>
                </a:spcBef>
                <a:buClr>
                  <a:schemeClr val="accent1"/>
                </a:buClr>
                <a:buSzPct val="80000"/>
              </a:pPr>
              <a:endParaRPr lang="pl-PL" sz="2000" dirty="0" smtClean="0"/>
            </a:p>
            <a:p>
              <a:pPr marL="420624" lvl="0" indent="-384048">
                <a:spcBef>
                  <a:spcPct val="20000"/>
                </a:spcBef>
                <a:buClr>
                  <a:schemeClr val="accent1"/>
                </a:buClr>
                <a:buSzPct val="80000"/>
              </a:pPr>
              <a:endPara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3" name="Grupa 52"/>
            <p:cNvGrpSpPr/>
            <p:nvPr/>
          </p:nvGrpSpPr>
          <p:grpSpPr>
            <a:xfrm>
              <a:off x="3071802" y="5500702"/>
              <a:ext cx="1571636" cy="1143008"/>
              <a:chOff x="3214678" y="5357826"/>
              <a:chExt cx="1571636" cy="1143008"/>
            </a:xfrm>
          </p:grpSpPr>
          <p:sp>
            <p:nvSpPr>
              <p:cNvPr id="48" name="Symbol zastępczy zawartości 2"/>
              <p:cNvSpPr txBox="1">
                <a:spLocks/>
              </p:cNvSpPr>
              <p:nvPr/>
            </p:nvSpPr>
            <p:spPr>
              <a:xfrm>
                <a:off x="3214678" y="5682358"/>
                <a:ext cx="642942" cy="500066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/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r>
                  <a:rPr lang="pl-PL" sz="2000" b="1" dirty="0" smtClean="0"/>
                  <a:t>A= </a:t>
                </a:r>
              </a:p>
              <a:p>
                <a:pPr marL="420624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endParaRPr lang="pl-PL" sz="2000" dirty="0" smtClean="0"/>
              </a:p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endParaRPr kumimoji="0" lang="pl-PL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Symbol zastępczy zawartości 2"/>
              <p:cNvSpPr txBox="1">
                <a:spLocks/>
              </p:cNvSpPr>
              <p:nvPr/>
            </p:nvSpPr>
            <p:spPr>
              <a:xfrm>
                <a:off x="3857620" y="5357826"/>
                <a:ext cx="928694" cy="1143008"/>
              </a:xfrm>
              <a:prstGeom prst="rect">
                <a:avLst/>
              </a:prstGeom>
            </p:spPr>
            <p:txBody>
              <a:bodyPr vert="horz">
                <a:normAutofit fontScale="85000" lnSpcReduction="20000"/>
              </a:bodyPr>
              <a:lstStyle/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r>
                  <a:rPr lang="pl-PL" sz="2000" b="1" dirty="0" smtClean="0"/>
                  <a:t>a</a:t>
                </a:r>
                <a:r>
                  <a:rPr lang="pl-PL" sz="2000" b="1" baseline="-25000" dirty="0" smtClean="0"/>
                  <a:t>0</a:t>
                </a:r>
              </a:p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r>
                  <a:rPr lang="pl-PL" sz="2000" b="1" dirty="0" smtClean="0"/>
                  <a:t>a</a:t>
                </a:r>
                <a:r>
                  <a:rPr lang="pl-PL" sz="2000" b="1" baseline="-25000" dirty="0" smtClean="0"/>
                  <a:t>1</a:t>
                </a:r>
              </a:p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r>
                  <a:rPr lang="pl-PL" sz="2000" b="1" dirty="0" smtClean="0"/>
                  <a:t>a</a:t>
                </a:r>
                <a:r>
                  <a:rPr lang="pl-PL" sz="2000" b="1" baseline="-25000" dirty="0" smtClean="0"/>
                  <a:t>2</a:t>
                </a:r>
              </a:p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r>
                  <a:rPr lang="pl-PL" sz="2000" b="1" dirty="0" smtClean="0"/>
                  <a:t>a</a:t>
                </a:r>
                <a:r>
                  <a:rPr lang="pl-PL" sz="2000" b="1" baseline="-25000" dirty="0" smtClean="0"/>
                  <a:t>3</a:t>
                </a:r>
              </a:p>
              <a:p>
                <a:pPr marL="420624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endParaRPr lang="pl-PL" sz="2000" dirty="0" smtClean="0"/>
              </a:p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endParaRPr kumimoji="0" lang="pl-PL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Nawias klamrowy otwierający 49"/>
              <p:cNvSpPr/>
              <p:nvPr/>
            </p:nvSpPr>
            <p:spPr>
              <a:xfrm>
                <a:off x="3786182" y="5357826"/>
                <a:ext cx="142876" cy="1071570"/>
              </a:xfrm>
              <a:prstGeom prst="lef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51" name="Nawias klamrowy zamykający 50"/>
              <p:cNvSpPr/>
              <p:nvPr/>
            </p:nvSpPr>
            <p:spPr>
              <a:xfrm>
                <a:off x="4214810" y="5357826"/>
                <a:ext cx="142876" cy="107157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grpSp>
          <p:nvGrpSpPr>
            <p:cNvPr id="62" name="Grupa 61"/>
            <p:cNvGrpSpPr/>
            <p:nvPr/>
          </p:nvGrpSpPr>
          <p:grpSpPr>
            <a:xfrm>
              <a:off x="4643438" y="5500702"/>
              <a:ext cx="2357454" cy="1071570"/>
              <a:chOff x="5429256" y="5286388"/>
              <a:chExt cx="2357454" cy="1071570"/>
            </a:xfrm>
          </p:grpSpPr>
          <p:sp>
            <p:nvSpPr>
              <p:cNvPr id="52" name="Symbol zastępczy zawartości 2"/>
              <p:cNvSpPr txBox="1">
                <a:spLocks/>
              </p:cNvSpPr>
              <p:nvPr/>
            </p:nvSpPr>
            <p:spPr>
              <a:xfrm>
                <a:off x="5429256" y="5604798"/>
                <a:ext cx="642942" cy="500066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/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r>
                  <a:rPr lang="pl-PL" sz="2000" b="1" dirty="0" smtClean="0"/>
                  <a:t>X= </a:t>
                </a:r>
              </a:p>
              <a:p>
                <a:pPr marL="420624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endParaRPr lang="pl-PL" sz="2000" dirty="0" smtClean="0"/>
              </a:p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endParaRPr kumimoji="0" lang="pl-PL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61" name="Grupa 60"/>
              <p:cNvGrpSpPr/>
              <p:nvPr/>
            </p:nvGrpSpPr>
            <p:grpSpPr>
              <a:xfrm>
                <a:off x="6000760" y="5286388"/>
                <a:ext cx="1785950" cy="1071570"/>
                <a:chOff x="6000760" y="5286388"/>
                <a:chExt cx="1785950" cy="1071570"/>
              </a:xfrm>
            </p:grpSpPr>
            <p:grpSp>
              <p:nvGrpSpPr>
                <p:cNvPr id="58" name="Grupa 57"/>
                <p:cNvGrpSpPr/>
                <p:nvPr/>
              </p:nvGrpSpPr>
              <p:grpSpPr>
                <a:xfrm>
                  <a:off x="6000760" y="5357826"/>
                  <a:ext cx="1785950" cy="1000132"/>
                  <a:chOff x="6000760" y="5643578"/>
                  <a:chExt cx="1785950" cy="1000132"/>
                </a:xfrm>
              </p:grpSpPr>
              <p:sp>
                <p:nvSpPr>
                  <p:cNvPr id="54" name="Symbol zastępczy zawartości 2"/>
                  <p:cNvSpPr txBox="1">
                    <a:spLocks/>
                  </p:cNvSpPr>
                  <p:nvPr/>
                </p:nvSpPr>
                <p:spPr>
                  <a:xfrm>
                    <a:off x="6000760" y="5643578"/>
                    <a:ext cx="500066" cy="1000132"/>
                  </a:xfrm>
                  <a:prstGeom prst="rect">
                    <a:avLst/>
                  </a:prstGeom>
                </p:spPr>
                <p:txBody>
                  <a:bodyPr vert="horz">
                    <a:normAutofit fontScale="70000" lnSpcReduction="20000"/>
                  </a:bodyPr>
                  <a:lstStyle/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0</a:t>
                    </a:r>
                    <a:r>
                      <a:rPr lang="pl-PL" sz="2000" b="1" baseline="30000" dirty="0" smtClean="0"/>
                      <a:t>0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1</a:t>
                    </a:r>
                    <a:r>
                      <a:rPr lang="pl-PL" sz="2000" b="1" baseline="30000" dirty="0" smtClean="0"/>
                      <a:t>0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2</a:t>
                    </a:r>
                    <a:r>
                      <a:rPr lang="pl-PL" sz="2000" b="1" baseline="30000" dirty="0" smtClean="0"/>
                      <a:t>0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3</a:t>
                    </a:r>
                    <a:r>
                      <a:rPr lang="pl-PL" sz="2000" b="1" baseline="30000" dirty="0" smtClean="0"/>
                      <a:t>0   </a:t>
                    </a:r>
                  </a:p>
                  <a:p>
                    <a:pPr marL="420624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endParaRPr lang="pl-PL" sz="2000" dirty="0" smtClean="0"/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endParaRPr kumimoji="0" lang="pl-PL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" name="Symbol zastępczy zawartości 2"/>
                  <p:cNvSpPr txBox="1">
                    <a:spLocks/>
                  </p:cNvSpPr>
                  <p:nvPr/>
                </p:nvSpPr>
                <p:spPr>
                  <a:xfrm>
                    <a:off x="6429388" y="5643578"/>
                    <a:ext cx="500066" cy="1000132"/>
                  </a:xfrm>
                  <a:prstGeom prst="rect">
                    <a:avLst/>
                  </a:prstGeom>
                </p:spPr>
                <p:txBody>
                  <a:bodyPr vert="horz">
                    <a:normAutofit fontScale="70000" lnSpcReduction="20000"/>
                  </a:bodyPr>
                  <a:lstStyle/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0</a:t>
                    </a:r>
                    <a:r>
                      <a:rPr lang="pl-PL" sz="2000" b="1" baseline="30000" dirty="0" smtClean="0"/>
                      <a:t>1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1</a:t>
                    </a:r>
                    <a:r>
                      <a:rPr lang="pl-PL" sz="2000" b="1" baseline="30000" dirty="0" smtClean="0"/>
                      <a:t>1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2</a:t>
                    </a:r>
                    <a:r>
                      <a:rPr lang="pl-PL" sz="2000" b="1" baseline="30000" dirty="0" smtClean="0"/>
                      <a:t>1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3</a:t>
                    </a:r>
                    <a:r>
                      <a:rPr lang="pl-PL" sz="2000" b="1" baseline="30000" dirty="0" smtClean="0"/>
                      <a:t>1   </a:t>
                    </a:r>
                  </a:p>
                  <a:p>
                    <a:pPr marL="420624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endParaRPr lang="pl-PL" sz="2000" dirty="0" smtClean="0"/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endParaRPr kumimoji="0" lang="pl-PL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" name="Symbol zastępczy zawartości 2"/>
                  <p:cNvSpPr txBox="1">
                    <a:spLocks/>
                  </p:cNvSpPr>
                  <p:nvPr/>
                </p:nvSpPr>
                <p:spPr>
                  <a:xfrm>
                    <a:off x="6858016" y="5643578"/>
                    <a:ext cx="500066" cy="1000132"/>
                  </a:xfrm>
                  <a:prstGeom prst="rect">
                    <a:avLst/>
                  </a:prstGeom>
                </p:spPr>
                <p:txBody>
                  <a:bodyPr vert="horz">
                    <a:normAutofit fontScale="70000" lnSpcReduction="20000"/>
                  </a:bodyPr>
                  <a:lstStyle/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0</a:t>
                    </a:r>
                    <a:r>
                      <a:rPr lang="pl-PL" sz="2000" b="1" baseline="30000" dirty="0" smtClean="0"/>
                      <a:t>2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1</a:t>
                    </a:r>
                    <a:r>
                      <a:rPr lang="pl-PL" sz="2000" b="1" baseline="30000" dirty="0" smtClean="0"/>
                      <a:t>2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2</a:t>
                    </a:r>
                    <a:r>
                      <a:rPr lang="pl-PL" sz="2000" b="1" baseline="30000" dirty="0" smtClean="0"/>
                      <a:t>2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4</a:t>
                    </a:r>
                    <a:r>
                      <a:rPr lang="pl-PL" sz="2000" b="1" baseline="30000" dirty="0" smtClean="0"/>
                      <a:t>2   </a:t>
                    </a:r>
                  </a:p>
                  <a:p>
                    <a:pPr marL="420624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endParaRPr lang="pl-PL" sz="2000" dirty="0" smtClean="0"/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endParaRPr kumimoji="0" lang="pl-PL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" name="Symbol zastępczy zawartości 2"/>
                  <p:cNvSpPr txBox="1">
                    <a:spLocks/>
                  </p:cNvSpPr>
                  <p:nvPr/>
                </p:nvSpPr>
                <p:spPr>
                  <a:xfrm>
                    <a:off x="7286644" y="5643578"/>
                    <a:ext cx="500066" cy="1000132"/>
                  </a:xfrm>
                  <a:prstGeom prst="rect">
                    <a:avLst/>
                  </a:prstGeom>
                </p:spPr>
                <p:txBody>
                  <a:bodyPr vert="horz">
                    <a:normAutofit fontScale="70000" lnSpcReduction="20000"/>
                  </a:bodyPr>
                  <a:lstStyle/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0</a:t>
                    </a:r>
                    <a:r>
                      <a:rPr lang="pl-PL" sz="2000" b="1" baseline="30000" dirty="0" smtClean="0"/>
                      <a:t>3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1</a:t>
                    </a:r>
                    <a:r>
                      <a:rPr lang="pl-PL" sz="2000" b="1" baseline="30000" dirty="0" smtClean="0"/>
                      <a:t>3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2</a:t>
                    </a:r>
                    <a:r>
                      <a:rPr lang="pl-PL" sz="2000" b="1" baseline="30000" dirty="0" smtClean="0"/>
                      <a:t>3</a:t>
                    </a:r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r>
                      <a:rPr lang="pl-PL" sz="2000" b="1" dirty="0" smtClean="0"/>
                      <a:t>X</a:t>
                    </a:r>
                    <a:r>
                      <a:rPr lang="pl-PL" sz="2000" b="1" baseline="-25000" dirty="0" smtClean="0"/>
                      <a:t>3</a:t>
                    </a:r>
                    <a:r>
                      <a:rPr lang="pl-PL" sz="2000" b="1" baseline="30000" dirty="0" smtClean="0"/>
                      <a:t>3   </a:t>
                    </a:r>
                  </a:p>
                  <a:p>
                    <a:pPr marL="420624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endParaRPr lang="pl-PL" sz="2000" dirty="0" smtClean="0"/>
                  </a:p>
                  <a:p>
                    <a:pPr marL="420624" lvl="0" indent="-384048">
                      <a:spcBef>
                        <a:spcPct val="20000"/>
                      </a:spcBef>
                      <a:buClr>
                        <a:schemeClr val="accent1"/>
                      </a:buClr>
                      <a:buSzPct val="80000"/>
                    </a:pPr>
                    <a:endParaRPr kumimoji="0" lang="pl-PL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59" name="Nawias otwierający 58"/>
                <p:cNvSpPr/>
                <p:nvPr/>
              </p:nvSpPr>
              <p:spPr>
                <a:xfrm>
                  <a:off x="6000760" y="5286388"/>
                  <a:ext cx="71438" cy="1000132"/>
                </a:xfrm>
                <a:prstGeom prst="lef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  <p:sp>
              <p:nvSpPr>
                <p:cNvPr id="60" name="Nawias zamykający 59"/>
                <p:cNvSpPr/>
                <p:nvPr/>
              </p:nvSpPr>
              <p:spPr>
                <a:xfrm>
                  <a:off x="7715272" y="5286388"/>
                  <a:ext cx="71438" cy="1000132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</p:grpSp>
        </p:grpSp>
        <p:grpSp>
          <p:nvGrpSpPr>
            <p:cNvPr id="69" name="Grupa 68"/>
            <p:cNvGrpSpPr/>
            <p:nvPr/>
          </p:nvGrpSpPr>
          <p:grpSpPr>
            <a:xfrm>
              <a:off x="7358082" y="5500702"/>
              <a:ext cx="1500198" cy="1143008"/>
              <a:chOff x="7429520" y="5286388"/>
              <a:chExt cx="1500198" cy="1143008"/>
            </a:xfrm>
          </p:grpSpPr>
          <p:sp>
            <p:nvSpPr>
              <p:cNvPr id="64" name="Symbol zastępczy zawartości 2"/>
              <p:cNvSpPr txBox="1">
                <a:spLocks/>
              </p:cNvSpPr>
              <p:nvPr/>
            </p:nvSpPr>
            <p:spPr>
              <a:xfrm>
                <a:off x="7429520" y="5621806"/>
                <a:ext cx="642942" cy="500066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/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r>
                  <a:rPr lang="pl-PL" sz="2000" b="1" dirty="0" smtClean="0"/>
                  <a:t>Y= </a:t>
                </a:r>
              </a:p>
              <a:p>
                <a:pPr marL="420624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endParaRPr lang="pl-PL" sz="2000" dirty="0" smtClean="0"/>
              </a:p>
              <a:p>
                <a:pPr marL="420624" lvl="0" indent="-384048">
                  <a:spcBef>
                    <a:spcPct val="20000"/>
                  </a:spcBef>
                  <a:buClr>
                    <a:schemeClr val="accent1"/>
                  </a:buClr>
                  <a:buSzPct val="80000"/>
                </a:pPr>
                <a:endParaRPr kumimoji="0" lang="pl-PL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68" name="Grupa 67"/>
              <p:cNvGrpSpPr/>
              <p:nvPr/>
            </p:nvGrpSpPr>
            <p:grpSpPr>
              <a:xfrm>
                <a:off x="7929586" y="5286388"/>
                <a:ext cx="1000132" cy="1143008"/>
                <a:chOff x="7929586" y="5286388"/>
                <a:chExt cx="1000132" cy="1143008"/>
              </a:xfrm>
            </p:grpSpPr>
            <p:sp>
              <p:nvSpPr>
                <p:cNvPr id="65" name="Symbol zastępczy zawartości 2"/>
                <p:cNvSpPr txBox="1">
                  <a:spLocks/>
                </p:cNvSpPr>
                <p:nvPr/>
              </p:nvSpPr>
              <p:spPr>
                <a:xfrm>
                  <a:off x="8001024" y="5286388"/>
                  <a:ext cx="928694" cy="1143008"/>
                </a:xfrm>
                <a:prstGeom prst="rect">
                  <a:avLst/>
                </a:prstGeom>
              </p:spPr>
              <p:txBody>
                <a:bodyPr vert="horz">
                  <a:normAutofit fontScale="85000" lnSpcReduction="20000"/>
                </a:bodyPr>
                <a:lstStyle/>
                <a:p>
                  <a:pPr marL="420624" lvl="0" indent="-384048">
                    <a:spcBef>
                      <a:spcPct val="20000"/>
                    </a:spcBef>
                    <a:buClr>
                      <a:schemeClr val="accent1"/>
                    </a:buClr>
                    <a:buSzPct val="80000"/>
                  </a:pPr>
                  <a:r>
                    <a:rPr lang="pl-PL" sz="2000" b="1" dirty="0" smtClean="0"/>
                    <a:t>y</a:t>
                  </a:r>
                  <a:r>
                    <a:rPr lang="pl-PL" sz="2000" b="1" baseline="-25000" dirty="0" smtClean="0"/>
                    <a:t>0</a:t>
                  </a:r>
                </a:p>
                <a:p>
                  <a:pPr marL="420624" lvl="0" indent="-384048">
                    <a:spcBef>
                      <a:spcPct val="20000"/>
                    </a:spcBef>
                    <a:buClr>
                      <a:schemeClr val="accent1"/>
                    </a:buClr>
                    <a:buSzPct val="80000"/>
                  </a:pPr>
                  <a:r>
                    <a:rPr lang="pl-PL" sz="2000" b="1" dirty="0" smtClean="0"/>
                    <a:t>y</a:t>
                  </a:r>
                  <a:r>
                    <a:rPr lang="pl-PL" sz="2000" b="1" baseline="-25000" dirty="0" smtClean="0"/>
                    <a:t>1</a:t>
                  </a:r>
                </a:p>
                <a:p>
                  <a:pPr marL="420624" lvl="0" indent="-384048">
                    <a:spcBef>
                      <a:spcPct val="20000"/>
                    </a:spcBef>
                    <a:buClr>
                      <a:schemeClr val="accent1"/>
                    </a:buClr>
                    <a:buSzPct val="80000"/>
                  </a:pPr>
                  <a:r>
                    <a:rPr lang="pl-PL" sz="2000" b="1" dirty="0" smtClean="0"/>
                    <a:t>y</a:t>
                  </a:r>
                  <a:r>
                    <a:rPr lang="pl-PL" sz="2000" b="1" baseline="-25000" dirty="0" smtClean="0"/>
                    <a:t>2</a:t>
                  </a:r>
                </a:p>
                <a:p>
                  <a:pPr marL="420624" lvl="0" indent="-384048">
                    <a:spcBef>
                      <a:spcPct val="20000"/>
                    </a:spcBef>
                    <a:buClr>
                      <a:schemeClr val="accent1"/>
                    </a:buClr>
                    <a:buSzPct val="80000"/>
                  </a:pPr>
                  <a:r>
                    <a:rPr lang="pl-PL" sz="2000" b="1" dirty="0" smtClean="0"/>
                    <a:t>y</a:t>
                  </a:r>
                  <a:r>
                    <a:rPr lang="pl-PL" sz="2000" b="1" baseline="-25000" dirty="0" smtClean="0"/>
                    <a:t>3</a:t>
                  </a:r>
                </a:p>
                <a:p>
                  <a:pPr marL="420624" indent="-384048">
                    <a:spcBef>
                      <a:spcPct val="20000"/>
                    </a:spcBef>
                    <a:buClr>
                      <a:schemeClr val="accent1"/>
                    </a:buClr>
                    <a:buSzPct val="80000"/>
                  </a:pPr>
                  <a:endParaRPr lang="pl-PL" sz="2000" dirty="0" smtClean="0"/>
                </a:p>
                <a:p>
                  <a:pPr marL="420624" lvl="0" indent="-384048">
                    <a:spcBef>
                      <a:spcPct val="20000"/>
                    </a:spcBef>
                    <a:buClr>
                      <a:schemeClr val="accent1"/>
                    </a:buClr>
                    <a:buSzPct val="80000"/>
                  </a:pPr>
                  <a:endParaRPr kumimoji="0" lang="pl-PL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Nawias klamrowy otwierający 65"/>
                <p:cNvSpPr/>
                <p:nvPr/>
              </p:nvSpPr>
              <p:spPr>
                <a:xfrm>
                  <a:off x="7929586" y="5286388"/>
                  <a:ext cx="142876" cy="1071570"/>
                </a:xfrm>
                <a:prstGeom prst="lef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  <p:sp>
              <p:nvSpPr>
                <p:cNvPr id="67" name="Nawias klamrowy zamykający 66"/>
                <p:cNvSpPr/>
                <p:nvPr/>
              </p:nvSpPr>
              <p:spPr>
                <a:xfrm>
                  <a:off x="8358214" y="5286388"/>
                  <a:ext cx="142876" cy="107157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</p:grpSp>
        </p:grpSp>
        <p:cxnSp>
          <p:nvCxnSpPr>
            <p:cNvPr id="71" name="Łącznik prosty 70"/>
            <p:cNvCxnSpPr/>
            <p:nvPr/>
          </p:nvCxnSpPr>
          <p:spPr>
            <a:xfrm>
              <a:off x="285720" y="5357826"/>
              <a:ext cx="8501122" cy="1588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Symbol zastępczy zawartości 2"/>
          <p:cNvSpPr txBox="1">
            <a:spLocks/>
          </p:cNvSpPr>
          <p:nvPr/>
        </p:nvSpPr>
        <p:spPr>
          <a:xfrm>
            <a:off x="428596" y="1357298"/>
            <a:ext cx="2500330" cy="857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pl-PL" sz="2000" b="1" dirty="0" smtClean="0"/>
              <a:t>Przykład. 1.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pl-PL" sz="2000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0.3382 -0.06713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3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Graphic spid="38" grpId="0">
        <p:bldAsOne/>
      </p:bldGraphic>
      <p:bldP spid="39" grpId="0" uiExpand="1" build="p" advAuto="1000"/>
      <p:bldP spid="41" grpId="0"/>
      <p:bldP spid="43" grpId="0" animBg="1"/>
      <p:bldP spid="43" grpId="1" animBg="1"/>
      <p:bldP spid="44" grpId="0" animBg="1"/>
      <p:bldP spid="44" grpId="1" animBg="1"/>
      <p:bldP spid="45" grpId="0" animBg="1"/>
      <p:bldP spid="45" grpId="2" animBg="1"/>
      <p:bldP spid="46" grpId="0" animBg="1"/>
      <p:bldP spid="46" grpId="1" animBg="1"/>
      <p:bldP spid="73" grpId="0"/>
    </p:bldLst>
  </p:timing>
</p:sld>
</file>

<file path=ppt/theme/theme1.xml><?xml version="1.0" encoding="utf-8"?>
<a:theme xmlns:a="http://schemas.openxmlformats.org/drawingml/2006/main" name="Techniczny">
  <a:themeElements>
    <a:clrScheme name="Techniczny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zny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zn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313</TotalTime>
  <Words>157</Words>
  <PresentationFormat>Pokaz na ekranie (4:3)</PresentationFormat>
  <Paragraphs>88</Paragraphs>
  <Slides>4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</vt:i4>
      </vt:variant>
    </vt:vector>
  </HeadingPairs>
  <TitlesOfParts>
    <vt:vector size="5" baseType="lpstr">
      <vt:lpstr>Techniczny</vt:lpstr>
      <vt:lpstr>Metody numeryczne</vt:lpstr>
      <vt:lpstr>Interpolacja</vt:lpstr>
      <vt:lpstr>Zagadnienie interpolacyjne</vt:lpstr>
      <vt:lpstr>Wielomian interpolacyjny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Metody numeryczne</dc:title>
  <dc:creator>Ania</dc:creator>
  <cp:lastModifiedBy>AT</cp:lastModifiedBy>
  <cp:revision>28</cp:revision>
  <dcterms:created xsi:type="dcterms:W3CDTF">2007-11-15T12:20:02Z</dcterms:created>
  <dcterms:modified xsi:type="dcterms:W3CDTF">2007-11-15T17:44:12Z</dcterms:modified>
</cp:coreProperties>
</file>