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4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B1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857" autoAdjust="0"/>
  </p:normalViewPr>
  <p:slideViewPr>
    <p:cSldViewPr>
      <p:cViewPr varScale="1">
        <p:scale>
          <a:sx n="87" d="100"/>
          <a:sy n="87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7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2007-11-08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3.gi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gi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Wprowadzenie</a:t>
            </a:r>
          </a:p>
          <a:p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Sztuczne Sieci Neuronowe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511845" y="5643578"/>
            <a:ext cx="3180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l-PL" dirty="0" smtClean="0"/>
              <a:t>Anna </a:t>
            </a:r>
            <a:r>
              <a:rPr lang="pl-PL" dirty="0" err="1" smtClean="0"/>
              <a:t>Tomkowska</a:t>
            </a:r>
            <a:endParaRPr lang="pl-PL" dirty="0" smtClean="0"/>
          </a:p>
          <a:p>
            <a:pPr algn="r"/>
            <a:r>
              <a:rPr lang="pl-PL" b="1" dirty="0" smtClean="0"/>
              <a:t>Politechnika Koszalińska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 bwMode="auto">
          <a:xfrm>
            <a:off x="2928926" y="714356"/>
            <a:ext cx="2762250" cy="41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000364" y="5429264"/>
            <a:ext cx="5867400" cy="928694"/>
          </a:xfrm>
        </p:spPr>
        <p:txBody>
          <a:bodyPr/>
          <a:lstStyle/>
          <a:p>
            <a:r>
              <a:rPr lang="pl-PL" dirty="0" smtClean="0"/>
              <a:t>Uproszczony schemat neuronu          </a:t>
            </a:r>
            <a:r>
              <a:rPr lang="pl-PL" sz="2000" dirty="0" smtClean="0"/>
              <a:t>i jego połączenia z sąsiednim neuronem</a:t>
            </a:r>
            <a:endParaRPr lang="pl-PL" sz="2000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1500" dirty="0" smtClean="0"/>
              <a:t>Sztuczne sieci neuronowe (</a:t>
            </a:r>
            <a:r>
              <a:rPr lang="pl-PL" sz="1500" b="1" dirty="0" smtClean="0"/>
              <a:t>SSN</a:t>
            </a:r>
            <a:r>
              <a:rPr lang="pl-PL" sz="1500" dirty="0" smtClean="0"/>
              <a:t>) wzorują się na zjawiskach zachodzących w mózgu ludzkim.</a:t>
            </a:r>
          </a:p>
          <a:p>
            <a:pPr algn="just"/>
            <a:r>
              <a:rPr lang="pl-PL" sz="1500" dirty="0" smtClean="0"/>
              <a:t>W mózgu człowieka jest ok. 10     neuronów.</a:t>
            </a:r>
          </a:p>
          <a:p>
            <a:pPr algn="just"/>
            <a:r>
              <a:rPr lang="pl-PL" sz="1500" dirty="0" smtClean="0"/>
              <a:t>Jeden neuron przekazuje sygnał innym neuronom przez </a:t>
            </a:r>
            <a:r>
              <a:rPr lang="pl-PL" sz="1700" b="1" dirty="0" smtClean="0"/>
              <a:t>synapsy</a:t>
            </a:r>
            <a:r>
              <a:rPr lang="pl-PL" sz="1500" dirty="0" smtClean="0"/>
              <a:t>.</a:t>
            </a:r>
          </a:p>
          <a:p>
            <a:pPr algn="just"/>
            <a:r>
              <a:rPr lang="pl-PL" sz="1500" dirty="0" smtClean="0"/>
              <a:t>Synapsy pełnią rolę przekaźników informacji, w wyniku działania których pobudzenie może być wzmocnione lub osłabione.</a:t>
            </a:r>
          </a:p>
          <a:p>
            <a:pPr algn="just"/>
            <a:r>
              <a:rPr lang="pl-PL" sz="1500" dirty="0" smtClean="0"/>
              <a:t>Neuron sumuje impulsy pobudzające i hamujące.</a:t>
            </a:r>
          </a:p>
          <a:p>
            <a:pPr algn="just"/>
            <a:r>
              <a:rPr lang="pl-PL" sz="1500" dirty="0" smtClean="0"/>
              <a:t>Jeżeli ich suma przekracza pewną wartość progową, to sygnał na wyjściu neuronu jest przesyłany – poprzez </a:t>
            </a:r>
            <a:r>
              <a:rPr lang="pl-PL" sz="1700" b="1" dirty="0" smtClean="0"/>
              <a:t>akson</a:t>
            </a:r>
            <a:r>
              <a:rPr lang="pl-PL" sz="1500" dirty="0" smtClean="0"/>
              <a:t> – do innych neuronów.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5786446" y="1071546"/>
            <a:ext cx="31432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Dendryty</a:t>
            </a:r>
          </a:p>
          <a:p>
            <a:pPr>
              <a:spcAft>
                <a:spcPts val="1200"/>
              </a:spcAft>
            </a:pPr>
            <a:r>
              <a:rPr lang="pl-PL" sz="1200" dirty="0" smtClean="0">
                <a:latin typeface="Arial" pitchFamily="34" charset="0"/>
                <a:cs typeface="Arial" pitchFamily="34" charset="0"/>
              </a:rPr>
              <a:t>Zbierają sygnały z innych komórek i receptorów</a:t>
            </a:r>
          </a:p>
          <a:p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Ciało komórki (soma</a:t>
            </a:r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pl-PL" sz="1200" dirty="0" smtClean="0">
                <a:latin typeface="Arial" pitchFamily="34" charset="0"/>
                <a:cs typeface="Arial" pitchFamily="34" charset="0"/>
              </a:rPr>
              <a:t>Agreguje sygnały wejściowe i wyznacza sygnał wyjściowy</a:t>
            </a:r>
          </a:p>
          <a:p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Akson</a:t>
            </a:r>
          </a:p>
          <a:p>
            <a:pPr>
              <a:spcAft>
                <a:spcPts val="1200"/>
              </a:spcAft>
            </a:pPr>
            <a:r>
              <a:rPr lang="pl-PL" sz="1200" dirty="0" smtClean="0">
                <a:latin typeface="Arial" pitchFamily="34" charset="0"/>
                <a:cs typeface="Arial" pitchFamily="34" charset="0"/>
              </a:rPr>
              <a:t>Wyprowadza sygnał wyjściowy i przekazuje go do odbiorników informacji</a:t>
            </a:r>
          </a:p>
          <a:p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Osłonka </a:t>
            </a:r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mielinowa</a:t>
            </a:r>
          </a:p>
          <a:p>
            <a:r>
              <a:rPr lang="pl-PL" sz="1200" dirty="0" smtClean="0">
                <a:latin typeface="Arial" pitchFamily="34" charset="0"/>
                <a:cs typeface="Arial" pitchFamily="34" charset="0"/>
              </a:rPr>
              <a:t>Izoluje aksony</a:t>
            </a:r>
          </a:p>
          <a:p>
            <a:endParaRPr lang="pl-PL" sz="1400" dirty="0" smtClean="0">
              <a:latin typeface="Arial Black" pitchFamily="34" charset="0"/>
            </a:endParaRPr>
          </a:p>
          <a:p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Synapsa</a:t>
            </a:r>
          </a:p>
          <a:p>
            <a:r>
              <a:rPr lang="pl-PL" sz="1200" dirty="0" smtClean="0">
                <a:latin typeface="Arial" pitchFamily="34" charset="0"/>
                <a:cs typeface="Arial" pitchFamily="34" charset="0"/>
              </a:rPr>
              <a:t>Przekazuje sygnał od neuronu do neuronu</a:t>
            </a:r>
          </a:p>
          <a:p>
            <a:endParaRPr lang="pl-PL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6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(waga synapsy)</a:t>
            </a:r>
          </a:p>
          <a:p>
            <a:r>
              <a:rPr lang="pl-PL" sz="1200" dirty="0" smtClean="0">
                <a:latin typeface="Arial" pitchFamily="34" charset="0"/>
                <a:cs typeface="Arial" pitchFamily="34" charset="0"/>
              </a:rPr>
              <a:t>Zmienna ilość tzw. </a:t>
            </a:r>
            <a:r>
              <a:rPr lang="pl-PL" sz="1200" dirty="0" err="1" smtClean="0">
                <a:latin typeface="Arial" pitchFamily="34" charset="0"/>
                <a:cs typeface="Arial" pitchFamily="34" charset="0"/>
              </a:rPr>
              <a:t>zmiennotransmitera</a:t>
            </a:r>
            <a:endParaRPr lang="pl-PL" sz="1200" dirty="0" smtClean="0">
              <a:latin typeface="Arial" pitchFamily="34" charset="0"/>
              <a:cs typeface="Arial" pitchFamily="34" charset="0"/>
            </a:endParaRPr>
          </a:p>
          <a:p>
            <a:endParaRPr lang="pl-PL" sz="1600" dirty="0">
              <a:solidFill>
                <a:schemeClr val="accent3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cxnSp>
        <p:nvCxnSpPr>
          <p:cNvPr id="18" name="Łącznik prosty 17"/>
          <p:cNvCxnSpPr/>
          <p:nvPr/>
        </p:nvCxnSpPr>
        <p:spPr>
          <a:xfrm>
            <a:off x="5286380" y="857232"/>
            <a:ext cx="500066" cy="357190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/>
          <p:nvPr/>
        </p:nvCxnSpPr>
        <p:spPr>
          <a:xfrm rot="10800000" flipV="1">
            <a:off x="5429256" y="1214422"/>
            <a:ext cx="357190" cy="28575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>
            <a:off x="5000628" y="1571612"/>
            <a:ext cx="785818" cy="428628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 rot="10800000">
            <a:off x="4714876" y="1785930"/>
            <a:ext cx="1071570" cy="857252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 rot="10800000">
            <a:off x="4429124" y="2643182"/>
            <a:ext cx="1357322" cy="857256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 rot="10800000">
            <a:off x="4286248" y="3286124"/>
            <a:ext cx="1500198" cy="857256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ole tekstowe 37"/>
          <p:cNvSpPr txBox="1"/>
          <p:nvPr/>
        </p:nvSpPr>
        <p:spPr>
          <a:xfrm>
            <a:off x="571472" y="2095820"/>
            <a:ext cx="3064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</a:rPr>
              <a:t>11</a:t>
            </a:r>
            <a:endParaRPr lang="pl-PL" sz="1100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214818"/>
            <a:ext cx="1000132" cy="1028504"/>
          </a:xfrm>
          <a:prstGeom prst="rect">
            <a:avLst/>
          </a:prstGeom>
          <a:noFill/>
          <a:ln w="9525" cmpd="sng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41" name="Prostokąt 40"/>
          <p:cNvSpPr/>
          <p:nvPr/>
        </p:nvSpPr>
        <p:spPr>
          <a:xfrm>
            <a:off x="4000496" y="3286124"/>
            <a:ext cx="214314" cy="214314"/>
          </a:xfrm>
          <a:prstGeom prst="rect">
            <a:avLst/>
          </a:prstGeom>
          <a:noFill/>
          <a:ln w="2540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5" name="Łącznik prosty 44"/>
          <p:cNvCxnSpPr/>
          <p:nvPr/>
        </p:nvCxnSpPr>
        <p:spPr>
          <a:xfrm rot="16200000" flipH="1">
            <a:off x="3964776" y="3750470"/>
            <a:ext cx="714380" cy="2143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47"/>
          <p:cNvCxnSpPr/>
          <p:nvPr/>
        </p:nvCxnSpPr>
        <p:spPr>
          <a:xfrm flipV="1">
            <a:off x="4929190" y="4786322"/>
            <a:ext cx="857256" cy="285752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142844" y="823914"/>
            <a:ext cx="2676556" cy="5391168"/>
          </a:xfrm>
        </p:spPr>
        <p:txBody>
          <a:bodyPr/>
          <a:lstStyle/>
          <a:p>
            <a:r>
              <a:rPr lang="pl-PL" sz="1400" dirty="0" smtClean="0"/>
              <a:t>Formuła opisująca działanie neuronu wyraża się wzorem:</a:t>
            </a:r>
          </a:p>
          <a:p>
            <a:pPr>
              <a:spcBef>
                <a:spcPts val="3600"/>
              </a:spcBef>
            </a:pPr>
            <a:r>
              <a:rPr lang="pl-PL" sz="1400" b="1" dirty="0" smtClean="0"/>
              <a:t>funkcja aktywacji :   </a:t>
            </a:r>
            <a:r>
              <a:rPr lang="pl-PL" sz="1400" dirty="0" smtClean="0"/>
              <a:t>progowa</a:t>
            </a:r>
            <a:r>
              <a:rPr lang="pl-PL" sz="1400" b="1" dirty="0" smtClean="0"/>
              <a:t> </a:t>
            </a:r>
            <a:r>
              <a:rPr lang="pl-PL" sz="1400" dirty="0" smtClean="0"/>
              <a:t>unipolarna</a:t>
            </a:r>
          </a:p>
          <a:p>
            <a:endParaRPr lang="pl-PL" sz="1400" dirty="0" smtClean="0"/>
          </a:p>
          <a:p>
            <a:pPr>
              <a:spcBef>
                <a:spcPts val="1800"/>
              </a:spcBef>
            </a:pPr>
            <a:r>
              <a:rPr lang="pl-PL" sz="1400" dirty="0" smtClean="0"/>
              <a:t>progowa bipolarna</a:t>
            </a:r>
          </a:p>
          <a:p>
            <a:endParaRPr lang="pl-PL" sz="1400" dirty="0" smtClean="0"/>
          </a:p>
          <a:p>
            <a:pPr>
              <a:spcBef>
                <a:spcPts val="2400"/>
              </a:spcBef>
            </a:pPr>
            <a:r>
              <a:rPr lang="pl-PL" sz="1400" dirty="0" err="1" smtClean="0"/>
              <a:t>sigmoidalna</a:t>
            </a:r>
            <a:r>
              <a:rPr lang="pl-PL" sz="1400" dirty="0" smtClean="0"/>
              <a:t> unipolarna</a:t>
            </a:r>
          </a:p>
          <a:p>
            <a:endParaRPr lang="pl-PL" sz="1400" dirty="0" smtClean="0"/>
          </a:p>
          <a:p>
            <a:pPr>
              <a:spcBef>
                <a:spcPts val="1800"/>
              </a:spcBef>
            </a:pPr>
            <a:r>
              <a:rPr lang="pl-PL" sz="1400" dirty="0" smtClean="0"/>
              <a:t>tangens hiperboliczny</a:t>
            </a:r>
          </a:p>
          <a:p>
            <a:pPr algn="ctr"/>
            <a:endParaRPr lang="pl-PL" sz="1400" dirty="0" smtClean="0"/>
          </a:p>
          <a:p>
            <a:pPr algn="ctr"/>
            <a:endParaRPr lang="pl-PL" dirty="0" smtClean="0"/>
          </a:p>
        </p:txBody>
      </p:sp>
      <p:graphicFrame>
        <p:nvGraphicFramePr>
          <p:cNvPr id="54" name="Obiekt 53"/>
          <p:cNvGraphicFramePr>
            <a:graphicFrameLocks noChangeAspect="1"/>
          </p:cNvGraphicFramePr>
          <p:nvPr/>
        </p:nvGraphicFramePr>
        <p:xfrm>
          <a:off x="242875" y="1285875"/>
          <a:ext cx="2471737" cy="546100"/>
        </p:xfrm>
        <a:graphic>
          <a:graphicData uri="http://schemas.openxmlformats.org/presentationml/2006/ole">
            <p:oleObj spid="_x0000_s4098" name="Equation" r:id="rId3" imgW="1790640" imgH="43164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14282" y="2357430"/>
          <a:ext cx="1714512" cy="581575"/>
        </p:xfrm>
        <a:graphic>
          <a:graphicData uri="http://schemas.openxmlformats.org/presentationml/2006/ole">
            <p:oleObj spid="_x0000_s4099" name="Equation" r:id="rId4" imgW="1231560" imgH="45720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06375" y="3357563"/>
          <a:ext cx="1749425" cy="571500"/>
        </p:xfrm>
        <a:graphic>
          <a:graphicData uri="http://schemas.openxmlformats.org/presentationml/2006/ole">
            <p:oleObj spid="_x0000_s4100" name="Equation" r:id="rId5" imgW="1282680" imgH="45720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214282" y="4357694"/>
          <a:ext cx="1817688" cy="492125"/>
        </p:xfrm>
        <a:graphic>
          <a:graphicData uri="http://schemas.openxmlformats.org/presentationml/2006/ole">
            <p:oleObj spid="_x0000_s4101" name="Equation" r:id="rId6" imgW="1333440" imgH="3934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214282" y="5357826"/>
          <a:ext cx="2043112" cy="825500"/>
        </p:xfrm>
        <a:graphic>
          <a:graphicData uri="http://schemas.openxmlformats.org/presentationml/2006/ole">
            <p:oleObj spid="_x0000_s4102" name="Equation" r:id="rId7" imgW="1498320" imgH="660240" progId="Equation.3">
              <p:embed/>
            </p:oleObj>
          </a:graphicData>
        </a:graphic>
      </p:graphicFrame>
      <p:grpSp>
        <p:nvGrpSpPr>
          <p:cNvPr id="19" name="Grupa 18"/>
          <p:cNvGrpSpPr/>
          <p:nvPr/>
        </p:nvGrpSpPr>
        <p:grpSpPr>
          <a:xfrm>
            <a:off x="2357422" y="2071678"/>
            <a:ext cx="2214578" cy="4214842"/>
            <a:chOff x="2357422" y="2071678"/>
            <a:chExt cx="2214578" cy="4214842"/>
          </a:xfrm>
        </p:grpSpPr>
        <p:sp>
          <p:nvSpPr>
            <p:cNvPr id="64" name="Prostokąt 63"/>
            <p:cNvSpPr/>
            <p:nvPr/>
          </p:nvSpPr>
          <p:spPr>
            <a:xfrm>
              <a:off x="2357422" y="5286388"/>
              <a:ext cx="2214578" cy="1000132"/>
            </a:xfrm>
            <a:prstGeom prst="rect">
              <a:avLst/>
            </a:prstGeom>
            <a:ln w="1905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7" name="Prostokąt 66"/>
            <p:cNvSpPr/>
            <p:nvPr/>
          </p:nvSpPr>
          <p:spPr>
            <a:xfrm>
              <a:off x="2357422" y="4214818"/>
              <a:ext cx="2214578" cy="1000132"/>
            </a:xfrm>
            <a:prstGeom prst="rect">
              <a:avLst/>
            </a:prstGeom>
            <a:ln w="1905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8" name="Prostokąt 67"/>
            <p:cNvSpPr/>
            <p:nvPr/>
          </p:nvSpPr>
          <p:spPr>
            <a:xfrm>
              <a:off x="2357422" y="3143248"/>
              <a:ext cx="2214578" cy="1000132"/>
            </a:xfrm>
            <a:prstGeom prst="rect">
              <a:avLst/>
            </a:prstGeom>
            <a:ln w="1905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Prostokąt 68"/>
            <p:cNvSpPr/>
            <p:nvPr/>
          </p:nvSpPr>
          <p:spPr>
            <a:xfrm>
              <a:off x="2357422" y="2071678"/>
              <a:ext cx="2214578" cy="1000132"/>
            </a:xfrm>
            <a:prstGeom prst="rect">
              <a:avLst/>
            </a:prstGeom>
            <a:ln w="1905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3084" name="Picture 12" descr="C:\Users\Ania\Desktop\fnk\bip.gif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428860" y="3214686"/>
              <a:ext cx="2071702" cy="857256"/>
            </a:xfrm>
            <a:prstGeom prst="rect">
              <a:avLst/>
            </a:prstGeom>
            <a:noFill/>
          </p:spPr>
        </p:pic>
        <p:pic>
          <p:nvPicPr>
            <p:cNvPr id="3085" name="Picture 13" descr="C:\Users\Ania\Desktop\fnk\unip.gif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428860" y="2143116"/>
              <a:ext cx="2072729" cy="833440"/>
            </a:xfrm>
            <a:prstGeom prst="rect">
              <a:avLst/>
            </a:prstGeom>
            <a:noFill/>
          </p:spPr>
        </p:pic>
        <p:pic>
          <p:nvPicPr>
            <p:cNvPr id="3086" name="Picture 14" descr="C:\Users\Ania\Desktop\fnk\sigmunip.gif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428860" y="4286256"/>
              <a:ext cx="2071702" cy="857256"/>
            </a:xfrm>
            <a:prstGeom prst="rect">
              <a:avLst/>
            </a:prstGeom>
            <a:noFill/>
          </p:spPr>
        </p:pic>
        <p:pic>
          <p:nvPicPr>
            <p:cNvPr id="3087" name="Picture 15" descr="C:\Users\Ania\Desktop\fnk\sigmbip.gif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428860" y="5382055"/>
              <a:ext cx="2071702" cy="833027"/>
            </a:xfrm>
            <a:prstGeom prst="rect">
              <a:avLst/>
            </a:prstGeom>
            <a:noFill/>
          </p:spPr>
        </p:pic>
      </p:grp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000364" y="5786454"/>
            <a:ext cx="3081361" cy="500066"/>
          </a:xfrm>
        </p:spPr>
        <p:txBody>
          <a:bodyPr/>
          <a:lstStyle/>
          <a:p>
            <a:r>
              <a:rPr lang="pl-PL" dirty="0" smtClean="0"/>
              <a:t>Model neuronu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071802" y="2857496"/>
            <a:ext cx="385765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liczba wejść w neuronie</a:t>
            </a:r>
          </a:p>
          <a:p>
            <a:endParaRPr lang="pl-PL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x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6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2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sygnały wejściowe; </a:t>
            </a: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[x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x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6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endParaRPr lang="pl-PL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w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6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2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wagi synaptyczne; </a:t>
            </a: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[w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w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6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endParaRPr lang="pl-PL" sz="16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wartość wyjściowa neuronu</a:t>
            </a: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wartość progowa (</a:t>
            </a:r>
            <a:r>
              <a:rPr lang="pl-PL" sz="16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biast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l-PL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funkcja aktywacji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143240" y="642918"/>
            <a:ext cx="3500462" cy="206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5" grpId="0"/>
      <p:bldP spid="5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214282" y="857232"/>
            <a:ext cx="2643206" cy="571504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Model McCullocha-Pittsa jest punktem wyjścia do konstrukcji najprostszej jedno-kierunkowej sieci neuronowej o nazwie </a:t>
            </a:r>
            <a:r>
              <a:rPr lang="pl-PL" sz="1400" i="1" dirty="0" smtClean="0"/>
              <a:t>perceptron.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3000"/>
              </a:spcAft>
            </a:pPr>
            <a:r>
              <a:rPr lang="pl-PL" sz="1400" dirty="0" smtClean="0"/>
              <a:t>Jako funkcję f w modelu przyjęto bipolarną funkcję aktywacji.</a:t>
            </a:r>
          </a:p>
          <a:p>
            <a:pPr algn="just">
              <a:spcBef>
                <a:spcPts val="0"/>
              </a:spcBef>
              <a:spcAft>
                <a:spcPts val="420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3600"/>
              </a:spcAft>
            </a:pPr>
            <a:r>
              <a:rPr lang="pl-PL" sz="1400" dirty="0" smtClean="0"/>
              <a:t>Działanie perceptronu można opisać zależnością</a:t>
            </a:r>
          </a:p>
          <a:p>
            <a:pPr algn="just">
              <a:spcBef>
                <a:spcPts val="0"/>
              </a:spcBef>
              <a:spcAft>
                <a:spcPts val="4200"/>
              </a:spcAft>
            </a:pPr>
            <a:endParaRPr lang="pl-PL" sz="1400" i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Jego zadaniem jest klasyfikacja wektora x do jednej z dwu klas oznaczonych literami </a:t>
            </a:r>
            <a:r>
              <a:rPr lang="pl-PL" sz="1400" b="1" dirty="0" smtClean="0"/>
              <a:t>L1</a:t>
            </a:r>
            <a:r>
              <a:rPr lang="pl-PL" sz="1400" dirty="0" smtClean="0"/>
              <a:t> i </a:t>
            </a:r>
            <a:r>
              <a:rPr lang="pl-PL" sz="1400" b="1" dirty="0" smtClean="0"/>
              <a:t>L2</a:t>
            </a:r>
            <a:r>
              <a:rPr lang="pl-PL" sz="1400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Perceptron klasyfikuje wektor </a:t>
            </a:r>
            <a:r>
              <a:rPr lang="pl-PL" sz="1400" b="1" dirty="0" smtClean="0"/>
              <a:t>x</a:t>
            </a:r>
            <a:r>
              <a:rPr lang="pl-PL" sz="1400" dirty="0" smtClean="0"/>
              <a:t> do klasy </a:t>
            </a:r>
            <a:r>
              <a:rPr lang="pl-PL" sz="1400" b="1" dirty="0" smtClean="0"/>
              <a:t>L1</a:t>
            </a:r>
            <a:r>
              <a:rPr lang="pl-PL" sz="1400" dirty="0" smtClean="0"/>
              <a:t>, jeżeli sygnał wyjściowy </a:t>
            </a:r>
            <a:r>
              <a:rPr lang="pl-PL" sz="1400" b="1" dirty="0" smtClean="0"/>
              <a:t>y=1</a:t>
            </a:r>
            <a:r>
              <a:rPr lang="pl-PL" sz="1400" dirty="0" smtClean="0"/>
              <a:t> oraz do klasy </a:t>
            </a:r>
            <a:r>
              <a:rPr lang="pl-PL" sz="1400" b="1" dirty="0" smtClean="0"/>
              <a:t>L2</a:t>
            </a:r>
            <a:r>
              <a:rPr lang="pl-PL" sz="1400" dirty="0" smtClean="0"/>
              <a:t> jeżeli </a:t>
            </a:r>
            <a:r>
              <a:rPr lang="pl-PL" sz="1400" b="1" dirty="0" smtClean="0"/>
              <a:t>y=-1</a:t>
            </a:r>
          </a:p>
          <a:p>
            <a:pPr algn="just">
              <a:spcBef>
                <a:spcPts val="0"/>
              </a:spcBef>
              <a:spcAft>
                <a:spcPts val="7800"/>
              </a:spcAft>
            </a:pPr>
            <a:endParaRPr lang="pl-PL" sz="1400" i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i="1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6286512" y="571480"/>
            <a:ext cx="2714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liczba wejść w neuronie</a:t>
            </a:r>
          </a:p>
          <a:p>
            <a:endParaRPr lang="pl-PL" sz="1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x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05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sygnały wejściowe; 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[x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x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05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endParaRPr lang="pl-PL" sz="1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w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05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wagi synaptyczne; 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[w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w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05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endParaRPr lang="pl-PL" sz="1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wartość wyjściowa neuronu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wartość progowa (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biast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funkcja aktywacji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1" y="571480"/>
            <a:ext cx="321471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9" name="Grupa 78"/>
          <p:cNvGrpSpPr/>
          <p:nvPr/>
        </p:nvGrpSpPr>
        <p:grpSpPr>
          <a:xfrm>
            <a:off x="285720" y="2285992"/>
            <a:ext cx="1857388" cy="857256"/>
            <a:chOff x="2357422" y="3143248"/>
            <a:chExt cx="2214578" cy="1000132"/>
          </a:xfrm>
        </p:grpSpPr>
        <p:sp>
          <p:nvSpPr>
            <p:cNvPr id="77" name="Prostokąt 76"/>
            <p:cNvSpPr/>
            <p:nvPr/>
          </p:nvSpPr>
          <p:spPr>
            <a:xfrm>
              <a:off x="2357422" y="3143248"/>
              <a:ext cx="2214578" cy="1000132"/>
            </a:xfrm>
            <a:prstGeom prst="rect">
              <a:avLst/>
            </a:prstGeom>
            <a:ln w="1905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78" name="Picture 12" descr="C:\Users\Ania\Desktop\fnk\bip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28860" y="3214686"/>
              <a:ext cx="2071702" cy="857256"/>
            </a:xfrm>
            <a:prstGeom prst="rect">
              <a:avLst/>
            </a:prstGeom>
            <a:noFill/>
          </p:spPr>
        </p:pic>
      </p:grpSp>
      <p:graphicFrame>
        <p:nvGraphicFramePr>
          <p:cNvPr id="3088" name="Object 7"/>
          <p:cNvGraphicFramePr>
            <a:graphicFrameLocks noChangeAspect="1"/>
          </p:cNvGraphicFramePr>
          <p:nvPr/>
        </p:nvGraphicFramePr>
        <p:xfrm>
          <a:off x="285720" y="3571876"/>
          <a:ext cx="1595438" cy="546100"/>
        </p:xfrm>
        <a:graphic>
          <a:graphicData uri="http://schemas.openxmlformats.org/presentationml/2006/ole">
            <p:oleObj spid="_x0000_s3088" name="Equation" r:id="rId5" imgW="1155600" imgH="431640" progId="Equation.3">
              <p:embed/>
            </p:oleObj>
          </a:graphicData>
        </a:graphic>
      </p:graphicFrame>
      <p:graphicFrame>
        <p:nvGraphicFramePr>
          <p:cNvPr id="3089" name="Object 9"/>
          <p:cNvGraphicFramePr>
            <a:graphicFrameLocks noChangeAspect="1"/>
          </p:cNvGraphicFramePr>
          <p:nvPr/>
        </p:nvGraphicFramePr>
        <p:xfrm>
          <a:off x="285720" y="4143380"/>
          <a:ext cx="1749425" cy="571500"/>
        </p:xfrm>
        <a:graphic>
          <a:graphicData uri="http://schemas.openxmlformats.org/presentationml/2006/ole">
            <p:oleObj spid="_x0000_s3089" name="Equation" r:id="rId6" imgW="1282680" imgH="457200" progId="Equation.3">
              <p:embed/>
            </p:oleObj>
          </a:graphicData>
        </a:graphic>
      </p:graphicFrame>
      <p:sp>
        <p:nvSpPr>
          <p:cNvPr id="82" name="pole tekstowe 81"/>
          <p:cNvSpPr txBox="1"/>
          <p:nvPr/>
        </p:nvSpPr>
        <p:spPr>
          <a:xfrm>
            <a:off x="3000364" y="2643183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Przyklad</a:t>
            </a:r>
            <a:endParaRPr lang="pl-PL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83" name="Obiekt 82"/>
          <p:cNvGraphicFramePr>
            <a:graphicFrameLocks noChangeAspect="1"/>
          </p:cNvGraphicFramePr>
          <p:nvPr/>
        </p:nvGraphicFramePr>
        <p:xfrm>
          <a:off x="3071802" y="4449776"/>
          <a:ext cx="1851025" cy="908050"/>
        </p:xfrm>
        <a:graphic>
          <a:graphicData uri="http://schemas.openxmlformats.org/presentationml/2006/ole">
            <p:oleObj spid="_x0000_s3090" name="Equation" r:id="rId7" imgW="1346040" imgH="660240" progId="Equation.3">
              <p:embed/>
            </p:oleObj>
          </a:graphicData>
        </a:graphic>
      </p:graphicFrame>
      <p:sp>
        <p:nvSpPr>
          <p:cNvPr id="85" name="pole tekstowe 84"/>
          <p:cNvSpPr txBox="1"/>
          <p:nvPr/>
        </p:nvSpPr>
        <p:spPr>
          <a:xfrm>
            <a:off x="3000364" y="3071810"/>
            <a:ext cx="25003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/>
              <a:t>W przypadku dwóch </a:t>
            </a:r>
            <a:r>
              <a:rPr lang="pl-PL" sz="1400" dirty="0" smtClean="0"/>
              <a:t>wejść </a:t>
            </a:r>
            <a:r>
              <a:rPr lang="pl-PL" sz="1400" b="1" dirty="0" smtClean="0"/>
              <a:t>x1</a:t>
            </a:r>
            <a:r>
              <a:rPr lang="pl-PL" sz="1400" dirty="0" smtClean="0"/>
              <a:t> </a:t>
            </a:r>
            <a:r>
              <a:rPr lang="pl-PL" sz="1400" dirty="0" smtClean="0"/>
              <a:t>i </a:t>
            </a:r>
            <a:r>
              <a:rPr lang="pl-PL" sz="1400" b="1" dirty="0" smtClean="0"/>
              <a:t>x2</a:t>
            </a:r>
            <a:r>
              <a:rPr lang="pl-PL" sz="1400" dirty="0" smtClean="0"/>
              <a:t> </a:t>
            </a:r>
            <a:r>
              <a:rPr lang="pl-PL" sz="1400" dirty="0" smtClean="0"/>
              <a:t>perceptron dzieli płaszczyznę </a:t>
            </a:r>
            <a:r>
              <a:rPr lang="pl-PL" sz="1400" dirty="0" smtClean="0"/>
              <a:t>na dwie części</a:t>
            </a:r>
            <a:r>
              <a:rPr lang="pl-PL" sz="1400" dirty="0" smtClean="0"/>
              <a:t>.</a:t>
            </a:r>
          </a:p>
          <a:p>
            <a:pPr algn="just"/>
            <a:r>
              <a:rPr lang="pl-PL" sz="1400" dirty="0" smtClean="0"/>
              <a:t> </a:t>
            </a:r>
            <a:endParaRPr lang="pl-PL" sz="1400" dirty="0" smtClean="0"/>
          </a:p>
          <a:p>
            <a:pPr algn="just"/>
            <a:r>
              <a:rPr lang="pl-PL" sz="1400" dirty="0" smtClean="0"/>
              <a:t>Podział ten </a:t>
            </a:r>
            <a:r>
              <a:rPr lang="pl-PL" sz="1400" dirty="0" smtClean="0"/>
              <a:t>wyznacza prosta </a:t>
            </a:r>
            <a:r>
              <a:rPr lang="pl-PL" sz="1400" dirty="0" smtClean="0"/>
              <a:t>o równaniu:</a:t>
            </a:r>
          </a:p>
          <a:p>
            <a:pPr algn="just"/>
            <a:endParaRPr lang="pl-PL" sz="1400" dirty="0"/>
          </a:p>
        </p:txBody>
      </p:sp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5715008" y="3000372"/>
            <a:ext cx="3175022" cy="314327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87" name="pole tekstowe 86"/>
          <p:cNvSpPr txBox="1"/>
          <p:nvPr/>
        </p:nvSpPr>
        <p:spPr>
          <a:xfrm>
            <a:off x="5649795" y="6152397"/>
            <a:ext cx="19816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Granica decyzyjna dla n=2</a:t>
            </a:r>
            <a:endParaRPr lang="pl-PL" sz="1200" dirty="0"/>
          </a:p>
        </p:txBody>
      </p:sp>
      <p:sp>
        <p:nvSpPr>
          <p:cNvPr id="88" name="pole tekstowe 87"/>
          <p:cNvSpPr txBox="1"/>
          <p:nvPr/>
        </p:nvSpPr>
        <p:spPr>
          <a:xfrm>
            <a:off x="8286776" y="357187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itchFamily="34" charset="0"/>
              </a:rPr>
              <a:t>L1</a:t>
            </a:r>
            <a:endParaRPr lang="pl-PL" sz="16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9" name="pole tekstowe 88"/>
          <p:cNvSpPr txBox="1"/>
          <p:nvPr/>
        </p:nvSpPr>
        <p:spPr>
          <a:xfrm>
            <a:off x="6072198" y="550070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>
                <a:solidFill>
                  <a:srgbClr val="F58B17"/>
                </a:solidFill>
                <a:latin typeface="Arial Black" pitchFamily="34" charset="0"/>
              </a:rPr>
              <a:t>L2</a:t>
            </a:r>
            <a:endParaRPr lang="pl-PL" sz="1600" b="1" dirty="0">
              <a:solidFill>
                <a:srgbClr val="F58B17"/>
              </a:solidFill>
              <a:latin typeface="Arial Black" pitchFamily="34" charset="0"/>
            </a:endParaRPr>
          </a:p>
        </p:txBody>
      </p:sp>
      <p:sp>
        <p:nvSpPr>
          <p:cNvPr id="90" name="Tytuł 4"/>
          <p:cNvSpPr txBox="1">
            <a:spLocks/>
          </p:cNvSpPr>
          <p:nvPr/>
        </p:nvSpPr>
        <p:spPr>
          <a:xfrm>
            <a:off x="2928926" y="5786454"/>
            <a:ext cx="3081361" cy="50006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Perceptron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2" grpId="0"/>
      <p:bldP spid="85" grpId="0"/>
      <p:bldP spid="87" grpId="0"/>
      <p:bldP spid="88" grpId="0"/>
      <p:bldP spid="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type="body" sz="half" idx="2"/>
          </p:nvPr>
        </p:nvSpPr>
        <p:spPr>
          <a:xfrm>
            <a:off x="142844" y="857232"/>
            <a:ext cx="2714644" cy="571504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Załóżmy , że </a:t>
            </a:r>
            <a:r>
              <a:rPr lang="pl-PL" sz="1400" dirty="0" smtClean="0"/>
              <a:t>nie są znane </a:t>
            </a:r>
            <a:r>
              <a:rPr lang="pl-PL" sz="1400" b="1" dirty="0" smtClean="0"/>
              <a:t>wagi </a:t>
            </a:r>
            <a:r>
              <a:rPr lang="pl-PL" sz="1400" b="1" dirty="0" err="1" smtClean="0"/>
              <a:t>w</a:t>
            </a:r>
            <a:r>
              <a:rPr lang="pl-PL" sz="1200" b="1" dirty="0" err="1" smtClean="0"/>
              <a:t>i</a:t>
            </a:r>
            <a:r>
              <a:rPr lang="pl-PL" sz="1400" dirty="0" smtClean="0"/>
              <a:t>, i=1,2,… oraz </a:t>
            </a:r>
            <a:r>
              <a:rPr lang="pl-PL" sz="1400" b="1" dirty="0" err="1" smtClean="0"/>
              <a:t>biast</a:t>
            </a:r>
            <a:r>
              <a:rPr lang="pl-PL" sz="1400" dirty="0" smtClean="0"/>
              <a:t> </a:t>
            </a:r>
            <a:r>
              <a:rPr lang="pl-PL" sz="1400" b="1" dirty="0" smtClean="0"/>
              <a:t>b.</a:t>
            </a:r>
            <a:r>
              <a:rPr lang="pl-PL" sz="1400" dirty="0" smtClean="0"/>
              <a:t> </a:t>
            </a: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u="sng" dirty="0" smtClean="0"/>
              <a:t>Co możemy zrobić?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Nieznane wagi wyznaczymy w </a:t>
            </a:r>
            <a:r>
              <a:rPr lang="pl-PL" sz="1400" u="sng" dirty="0" smtClean="0"/>
              <a:t>procesie uczenia</a:t>
            </a:r>
            <a:r>
              <a:rPr lang="pl-PL" sz="1400" dirty="0" smtClean="0"/>
              <a:t>. Jest to tzw. uczenie „</a:t>
            </a:r>
            <a:r>
              <a:rPr lang="pl-PL" sz="1400" b="1" i="1" dirty="0" smtClean="0"/>
              <a:t>nadzorowane</a:t>
            </a:r>
            <a:r>
              <a:rPr lang="pl-PL" sz="1400" dirty="0" smtClean="0"/>
              <a:t>”, lub inaczej „</a:t>
            </a:r>
            <a:r>
              <a:rPr lang="pl-PL" sz="1400" b="1" i="1" dirty="0" smtClean="0"/>
              <a:t>z  nauczycielem</a:t>
            </a:r>
            <a:r>
              <a:rPr lang="pl-PL" sz="1400" dirty="0" smtClean="0"/>
              <a:t>”.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Uczenie tego typu polega na podaniu na wejście perceptronu sygnałów </a:t>
            </a:r>
            <a:r>
              <a:rPr lang="pl-PL" sz="1400" b="1" dirty="0" smtClean="0"/>
              <a:t>x(t)</a:t>
            </a:r>
            <a:r>
              <a:rPr lang="pl-PL" sz="1400" dirty="0" smtClean="0"/>
              <a:t>=[x</a:t>
            </a:r>
            <a:r>
              <a:rPr lang="pl-PL" sz="1100" dirty="0" smtClean="0"/>
              <a:t>1</a:t>
            </a:r>
            <a:r>
              <a:rPr lang="pl-PL" sz="1400" dirty="0" smtClean="0"/>
              <a:t>(t), x</a:t>
            </a:r>
            <a:r>
              <a:rPr lang="pl-PL" sz="1100" dirty="0" smtClean="0"/>
              <a:t>2</a:t>
            </a:r>
            <a:r>
              <a:rPr lang="pl-PL" sz="1400" dirty="0" smtClean="0"/>
              <a:t>(t), …], t=1,2,…, dla których znamy prawidłowe wartości sygnałów wyj. </a:t>
            </a:r>
            <a:r>
              <a:rPr lang="pl-PL" b="1" dirty="0" err="1" smtClean="0"/>
              <a:t>y</a:t>
            </a:r>
            <a:r>
              <a:rPr lang="pl-PL" sz="1050" b="1" dirty="0" err="1" smtClean="0"/>
              <a:t>wzor</a:t>
            </a:r>
            <a:r>
              <a:rPr lang="pl-PL" sz="1400" b="1" dirty="0" smtClean="0"/>
              <a:t>(t)</a:t>
            </a:r>
            <a:r>
              <a:rPr lang="pl-PL" sz="1400" dirty="0" smtClean="0"/>
              <a:t>, t=1,2,…, zwanych </a:t>
            </a:r>
            <a:r>
              <a:rPr lang="pl-PL" sz="1400" b="1" dirty="0" smtClean="0"/>
              <a:t>sygnałami wzorcowymi</a:t>
            </a:r>
            <a:r>
              <a:rPr lang="pl-PL" sz="1400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1400" dirty="0" smtClean="0"/>
              <a:t>Zbiór próbek wejściowych wraz z odpowiadającymi im </a:t>
            </a:r>
            <a:r>
              <a:rPr lang="pl-PL" sz="1400" dirty="0" err="1" smtClean="0"/>
              <a:t>warto-ściami</a:t>
            </a:r>
            <a:r>
              <a:rPr lang="pl-PL" sz="1400" dirty="0" smtClean="0"/>
              <a:t> sygnałów wzorcowych nazywamy </a:t>
            </a:r>
            <a:r>
              <a:rPr lang="pl-PL" sz="1400" b="1" dirty="0" smtClean="0"/>
              <a:t>ciągiem uczącym.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b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b="1" dirty="0" smtClean="0"/>
          </a:p>
          <a:p>
            <a:pPr algn="just">
              <a:spcBef>
                <a:spcPts val="0"/>
              </a:spcBef>
              <a:spcAft>
                <a:spcPts val="780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pl-PL" sz="1400" i="1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6286512" y="571480"/>
            <a:ext cx="2714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liczba wejść w neuronie</a:t>
            </a:r>
          </a:p>
          <a:p>
            <a:endParaRPr lang="pl-PL" sz="1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x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05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sygnały wejściowe; 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[x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x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pl-PL" sz="105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endParaRPr lang="pl-PL" sz="1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w</a:t>
            </a:r>
            <a:r>
              <a:rPr lang="pl-PL" sz="105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05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wagi synaptyczne; 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= [w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w</a:t>
            </a:r>
            <a:r>
              <a:rPr lang="pl-PL" sz="105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…, 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</a:t>
            </a:r>
            <a:r>
              <a:rPr lang="pl-PL" sz="105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endParaRPr lang="pl-PL" sz="1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wartość wyjściowa neuronu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wartość progowa (</a:t>
            </a:r>
            <a:r>
              <a:rPr lang="pl-PL" sz="12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biast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pl-PL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pl-PL" sz="1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funkcja aktywacji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1" y="571480"/>
            <a:ext cx="321471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" name="pole tekstowe 81"/>
          <p:cNvSpPr txBox="1"/>
          <p:nvPr/>
        </p:nvSpPr>
        <p:spPr>
          <a:xfrm>
            <a:off x="3000364" y="2571744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Algorytm</a:t>
            </a:r>
          </a:p>
        </p:txBody>
      </p:sp>
      <p:sp>
        <p:nvSpPr>
          <p:cNvPr id="85" name="pole tekstowe 84"/>
          <p:cNvSpPr txBox="1"/>
          <p:nvPr/>
        </p:nvSpPr>
        <p:spPr>
          <a:xfrm>
            <a:off x="3000364" y="2928934"/>
            <a:ext cx="585791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sz="1400" dirty="0" smtClean="0"/>
              <a:t>Wybieramy w sposób losowy wagi początkowe </a:t>
            </a:r>
            <a:r>
              <a:rPr lang="pl-PL" sz="1400" b="1" dirty="0" smtClean="0"/>
              <a:t>w</a:t>
            </a:r>
            <a:r>
              <a:rPr lang="pl-PL" sz="1400" dirty="0" smtClean="0"/>
              <a:t> i </a:t>
            </a:r>
            <a:r>
              <a:rPr lang="pl-PL" sz="1400" dirty="0" err="1" smtClean="0"/>
              <a:t>bias</a:t>
            </a:r>
            <a:r>
              <a:rPr lang="pl-PL" sz="1400" dirty="0" smtClean="0"/>
              <a:t> </a:t>
            </a:r>
            <a:r>
              <a:rPr lang="pl-PL" sz="1400" b="1" dirty="0" smtClean="0"/>
              <a:t>b</a:t>
            </a:r>
          </a:p>
          <a:p>
            <a:pPr marL="342900" indent="-342900" algn="just">
              <a:buAutoNum type="arabicPeriod"/>
            </a:pPr>
            <a:r>
              <a:rPr lang="pl-PL" sz="1400" dirty="0" smtClean="0"/>
              <a:t>Na wejścia neuronu podajemy wektor uczący </a:t>
            </a:r>
            <a:r>
              <a:rPr lang="pl-PL" sz="1400" b="1" dirty="0" smtClean="0"/>
              <a:t>x</a:t>
            </a:r>
          </a:p>
          <a:p>
            <a:pPr marL="342900" lvl="1" indent="-342900" algn="just"/>
            <a:r>
              <a:rPr lang="pl-PL" sz="1400" dirty="0" smtClean="0"/>
              <a:t>3.	Obliczamy wartość wyjściową perceptronu </a:t>
            </a:r>
            <a:r>
              <a:rPr lang="pl-PL" sz="1400" b="1" dirty="0" smtClean="0"/>
              <a:t>y</a:t>
            </a:r>
            <a:r>
              <a:rPr lang="pl-PL" sz="1400" dirty="0" smtClean="0"/>
              <a:t> zgodnie ze wzorem:</a:t>
            </a:r>
          </a:p>
          <a:p>
            <a:pPr marL="342900" indent="-342900" algn="just">
              <a:buAutoNum type="arabicPeriod"/>
            </a:pPr>
            <a:endParaRPr lang="pl-PL" sz="1400" dirty="0" smtClean="0"/>
          </a:p>
          <a:p>
            <a:pPr marL="800100" lvl="1" indent="-342900" algn="just"/>
            <a:endParaRPr lang="pl-PL" sz="1400" dirty="0" smtClean="0"/>
          </a:p>
          <a:p>
            <a:pPr marL="342900" indent="-342900" algn="just">
              <a:buAutoNum type="arabicPeriod" startAt="4"/>
            </a:pPr>
            <a:r>
              <a:rPr lang="pl-PL" sz="1400" dirty="0" smtClean="0"/>
              <a:t>Porównujemy wartość wyjściową </a:t>
            </a:r>
            <a:r>
              <a:rPr lang="pl-PL" sz="1400" b="1" dirty="0" smtClean="0"/>
              <a:t>y</a:t>
            </a:r>
            <a:r>
              <a:rPr lang="pl-PL" sz="1400" dirty="0" smtClean="0"/>
              <a:t> z wartością wzorcową </a:t>
            </a:r>
            <a:r>
              <a:rPr lang="pl-PL" sz="1400" b="1" dirty="0" err="1" smtClean="0"/>
              <a:t>y</a:t>
            </a:r>
            <a:r>
              <a:rPr lang="pl-PL" sz="1100" b="1" dirty="0" err="1" smtClean="0"/>
              <a:t>wzor</a:t>
            </a:r>
            <a:endParaRPr lang="pl-PL" sz="1100" b="1" dirty="0" smtClean="0"/>
          </a:p>
          <a:p>
            <a:pPr marL="342900" indent="-342900" algn="just">
              <a:buAutoNum type="arabicPeriod" startAt="4"/>
            </a:pPr>
            <a:r>
              <a:rPr lang="pl-PL" sz="1400" dirty="0" smtClean="0"/>
              <a:t>Dokonujemy modyfikacji wag według zależności:</a:t>
            </a:r>
          </a:p>
          <a:p>
            <a:pPr marL="342900" indent="-342900" algn="just">
              <a:buAutoNum type="arabicPeriod" startAt="4"/>
            </a:pPr>
            <a:endParaRPr lang="pl-PL" sz="1400" dirty="0" smtClean="0"/>
          </a:p>
          <a:p>
            <a:pPr marL="342900" indent="-342900" algn="just">
              <a:buAutoNum type="arabicPeriod" startAt="4"/>
            </a:pPr>
            <a:endParaRPr lang="pl-PL" sz="1400" dirty="0" smtClean="0"/>
          </a:p>
          <a:p>
            <a:pPr marL="342900" indent="-342900" algn="just">
              <a:buAutoNum type="arabicPeriod" startAt="4"/>
            </a:pPr>
            <a:endParaRPr lang="pl-PL" sz="1400" dirty="0" smtClean="0"/>
          </a:p>
          <a:p>
            <a:pPr marL="342900" indent="-342900" algn="just">
              <a:buAutoNum type="arabicPeriod" startAt="4"/>
            </a:pPr>
            <a:r>
              <a:rPr lang="pl-PL" sz="1400" dirty="0" smtClean="0"/>
              <a:t>Wracamy do punktu 2</a:t>
            </a:r>
          </a:p>
          <a:p>
            <a:pPr algn="just"/>
            <a:r>
              <a:rPr lang="pl-PL" sz="1400" i="1" dirty="0" smtClean="0"/>
              <a:t>Algorytmy powtarza się tak długo, aż błąd na wyjściu będzie mniejszy od założonej tolerancji.</a:t>
            </a:r>
            <a:endParaRPr lang="pl-PL" sz="1400" b="1" dirty="0"/>
          </a:p>
        </p:txBody>
      </p:sp>
      <p:sp>
        <p:nvSpPr>
          <p:cNvPr id="90" name="Tytuł 4"/>
          <p:cNvSpPr txBox="1">
            <a:spLocks/>
          </p:cNvSpPr>
          <p:nvPr/>
        </p:nvSpPr>
        <p:spPr>
          <a:xfrm>
            <a:off x="3071802" y="5786454"/>
            <a:ext cx="4286280" cy="50006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Uczenie perceptronu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126" name="Object 7"/>
          <p:cNvGraphicFramePr>
            <a:graphicFrameLocks noChangeAspect="1"/>
          </p:cNvGraphicFramePr>
          <p:nvPr/>
        </p:nvGraphicFramePr>
        <p:xfrm>
          <a:off x="3714744" y="3571876"/>
          <a:ext cx="1500198" cy="513500"/>
        </p:xfrm>
        <a:graphic>
          <a:graphicData uri="http://schemas.openxmlformats.org/presentationml/2006/ole">
            <p:oleObj spid="_x0000_s5126" name="Equation" r:id="rId4" imgW="1155600" imgH="43164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687763" y="4500570"/>
          <a:ext cx="4527575" cy="591013"/>
        </p:xfrm>
        <a:graphic>
          <a:graphicData uri="http://schemas.openxmlformats.org/presentationml/2006/ole">
            <p:oleObj spid="_x0000_s5127" name="Equation" r:id="rId5" imgW="33778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2" grpId="0"/>
      <p:bldP spid="8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ole tekstowe 84"/>
          <p:cNvSpPr txBox="1"/>
          <p:nvPr/>
        </p:nvSpPr>
        <p:spPr>
          <a:xfrm>
            <a:off x="2928926" y="2928934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pl-PL" sz="1400" dirty="0" smtClean="0"/>
              <a:t>	</a:t>
            </a:r>
          </a:p>
          <a:p>
            <a:pPr marL="342900" indent="-342900" algn="just">
              <a:buAutoNum type="arabicPeriod"/>
            </a:pPr>
            <a:endParaRPr lang="pl-PL" sz="1400" b="1" dirty="0"/>
          </a:p>
        </p:txBody>
      </p:sp>
      <p:grpSp>
        <p:nvGrpSpPr>
          <p:cNvPr id="121" name="Grupa 120"/>
          <p:cNvGrpSpPr/>
          <p:nvPr/>
        </p:nvGrpSpPr>
        <p:grpSpPr>
          <a:xfrm>
            <a:off x="214282" y="857232"/>
            <a:ext cx="2630076" cy="5786478"/>
            <a:chOff x="214282" y="857232"/>
            <a:chExt cx="2630076" cy="5786478"/>
          </a:xfrm>
        </p:grpSpPr>
        <p:sp>
          <p:nvSpPr>
            <p:cNvPr id="11" name="Elipsa 10"/>
            <p:cNvSpPr/>
            <p:nvPr/>
          </p:nvSpPr>
          <p:spPr>
            <a:xfrm>
              <a:off x="1178695" y="857232"/>
              <a:ext cx="642942" cy="214314"/>
            </a:xfrm>
            <a:prstGeom prst="ellipse">
              <a:avLst/>
            </a:prstGeom>
            <a:ln w="15875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l-PL" sz="1000" dirty="0" smtClean="0"/>
                <a:t>start</a:t>
              </a:r>
              <a:endParaRPr lang="pl-PL" sz="1000" dirty="0"/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428596" y="1142984"/>
              <a:ext cx="2143140" cy="285752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Losowy dobór wag perceptronu</a:t>
              </a:r>
              <a:endParaRPr lang="pl-PL" sz="1000" dirty="0"/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1071538" y="1571612"/>
              <a:ext cx="857256" cy="214314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t=1</a:t>
              </a:r>
              <a:endParaRPr lang="pl-PL" sz="1000" dirty="0"/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464315" y="1928802"/>
              <a:ext cx="2071702" cy="571504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Podaj wektor x(t) na wejście perceptronu oraz wczytaj wzorcową wartość </a:t>
              </a:r>
              <a:r>
                <a:rPr lang="pl-PL" sz="1000" dirty="0" err="1" smtClean="0"/>
                <a:t>y</a:t>
              </a:r>
              <a:r>
                <a:rPr lang="pl-PL" sz="800" dirty="0" err="1" smtClean="0"/>
                <a:t>wzor</a:t>
              </a:r>
              <a:r>
                <a:rPr lang="pl-PL" sz="900" dirty="0" smtClean="0"/>
                <a:t>(t)</a:t>
              </a:r>
              <a:endParaRPr lang="pl-PL" sz="1000" dirty="0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571472" y="2571744"/>
              <a:ext cx="1857388" cy="285752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Oblicz wartość wyjściową y</a:t>
              </a:r>
              <a:r>
                <a:rPr lang="pl-PL" sz="900" dirty="0" smtClean="0"/>
                <a:t>(t)</a:t>
              </a:r>
              <a:endParaRPr lang="pl-PL" sz="1000" dirty="0"/>
            </a:p>
          </p:txBody>
        </p:sp>
        <p:sp>
          <p:nvSpPr>
            <p:cNvPr id="16" name="Schemat blokowy: decyzja 15"/>
            <p:cNvSpPr/>
            <p:nvPr/>
          </p:nvSpPr>
          <p:spPr>
            <a:xfrm>
              <a:off x="785786" y="2928934"/>
              <a:ext cx="1428760" cy="571504"/>
            </a:xfrm>
            <a:prstGeom prst="flowChartDecision">
              <a:avLst/>
            </a:prstGeom>
            <a:ln w="15875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l-PL" sz="1000" dirty="0" smtClean="0"/>
                <a:t>y</a:t>
              </a:r>
              <a:r>
                <a:rPr lang="pl-PL" sz="900" dirty="0" smtClean="0"/>
                <a:t>(t)</a:t>
              </a:r>
              <a:r>
                <a:rPr lang="pl-PL" sz="1000" dirty="0" smtClean="0"/>
                <a:t>=</a:t>
              </a:r>
              <a:r>
                <a:rPr lang="pl-PL" sz="1000" dirty="0" err="1" smtClean="0"/>
                <a:t>y</a:t>
              </a:r>
              <a:r>
                <a:rPr lang="pl-PL" sz="800" dirty="0" err="1" smtClean="0"/>
                <a:t>wzor</a:t>
              </a:r>
              <a:r>
                <a:rPr lang="pl-PL" sz="900" dirty="0" smtClean="0"/>
                <a:t>(t)</a:t>
              </a:r>
              <a:endParaRPr lang="pl-PL" sz="1000" dirty="0"/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1714480" y="3571876"/>
              <a:ext cx="1071570" cy="500066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Pozostaw wagi bez zmian</a:t>
              </a:r>
              <a:endParaRPr lang="pl-PL" sz="1000" dirty="0"/>
            </a:p>
          </p:txBody>
        </p:sp>
        <p:sp>
          <p:nvSpPr>
            <p:cNvPr id="18" name="Prostokąt 17"/>
            <p:cNvSpPr/>
            <p:nvPr/>
          </p:nvSpPr>
          <p:spPr>
            <a:xfrm>
              <a:off x="214282" y="3571876"/>
              <a:ext cx="1428760" cy="500066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lang="pl-PL" sz="1000" dirty="0" smtClean="0"/>
                <a:t>Zmodyfikuj wagi:</a:t>
              </a:r>
            </a:p>
            <a:p>
              <a:pPr algn="ctr"/>
              <a:r>
                <a:rPr lang="pl-PL" sz="1000" dirty="0" err="1" smtClean="0"/>
                <a:t>w</a:t>
              </a:r>
              <a:r>
                <a:rPr lang="pl-PL" sz="700" dirty="0" err="1" smtClean="0"/>
                <a:t>i</a:t>
              </a:r>
              <a:r>
                <a:rPr lang="pl-PL" sz="900" dirty="0" smtClean="0"/>
                <a:t>(t)</a:t>
              </a:r>
              <a:r>
                <a:rPr lang="pl-PL" sz="1000" dirty="0" smtClean="0"/>
                <a:t>=</a:t>
              </a:r>
              <a:r>
                <a:rPr lang="pl-PL" sz="1000" dirty="0" err="1" smtClean="0"/>
                <a:t>w</a:t>
              </a:r>
              <a:r>
                <a:rPr lang="pl-PL" sz="800" dirty="0" err="1" smtClean="0"/>
                <a:t>i</a:t>
              </a:r>
              <a:r>
                <a:rPr lang="pl-PL" sz="900" dirty="0" smtClean="0"/>
                <a:t>(t)</a:t>
              </a:r>
              <a:r>
                <a:rPr lang="pl-PL" sz="1000" dirty="0" smtClean="0"/>
                <a:t> +</a:t>
              </a:r>
              <a:r>
                <a:rPr lang="pl-PL" sz="1000" dirty="0" err="1" smtClean="0"/>
                <a:t>y</a:t>
              </a:r>
              <a:r>
                <a:rPr lang="pl-PL" sz="800" dirty="0" err="1" smtClean="0"/>
                <a:t>wzor</a:t>
              </a:r>
              <a:r>
                <a:rPr lang="pl-PL" sz="900" dirty="0" smtClean="0"/>
                <a:t>(t)</a:t>
              </a:r>
              <a:r>
                <a:rPr lang="pl-PL" sz="1000" dirty="0" smtClean="0"/>
                <a:t>x</a:t>
              </a:r>
              <a:r>
                <a:rPr lang="pl-PL" sz="700" dirty="0" smtClean="0"/>
                <a:t>i</a:t>
              </a:r>
              <a:r>
                <a:rPr lang="pl-PL" sz="900" dirty="0" smtClean="0"/>
                <a:t>(t)</a:t>
              </a:r>
              <a:endParaRPr lang="pl-PL" sz="1000" dirty="0" smtClean="0"/>
            </a:p>
            <a:p>
              <a:pPr algn="ctr"/>
              <a:endParaRPr lang="pl-PL" sz="1000" dirty="0"/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1071538" y="4214818"/>
              <a:ext cx="857256" cy="214314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t=t+1</a:t>
              </a:r>
              <a:endParaRPr lang="pl-PL" sz="1000" dirty="0"/>
            </a:p>
          </p:txBody>
        </p:sp>
        <p:sp>
          <p:nvSpPr>
            <p:cNvPr id="20" name="Schemat blokowy: decyzja 19"/>
            <p:cNvSpPr/>
            <p:nvPr/>
          </p:nvSpPr>
          <p:spPr>
            <a:xfrm>
              <a:off x="785786" y="4500570"/>
              <a:ext cx="1428760" cy="428628"/>
            </a:xfrm>
            <a:prstGeom prst="flowChartDecision">
              <a:avLst/>
            </a:prstGeom>
            <a:ln w="15875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l-PL" sz="1000" dirty="0" smtClean="0"/>
                <a:t>Cała epoka?</a:t>
              </a:r>
              <a:endParaRPr lang="pl-PL" sz="1000" dirty="0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1714480" y="5000636"/>
              <a:ext cx="1071570" cy="357190"/>
            </a:xfrm>
            <a:prstGeom prst="rect">
              <a:avLst/>
            </a:prstGeom>
            <a:ln w="15875" cmpd="sng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Oblicz błąd</a:t>
              </a:r>
            </a:p>
            <a:p>
              <a:pPr algn="ctr"/>
              <a:r>
                <a:rPr lang="pl-PL" sz="1000" dirty="0" smtClean="0"/>
                <a:t>dla całej epoki</a:t>
              </a:r>
              <a:endParaRPr lang="pl-PL" sz="1000" dirty="0"/>
            </a:p>
          </p:txBody>
        </p:sp>
        <p:sp>
          <p:nvSpPr>
            <p:cNvPr id="22" name="Schemat blokowy: decyzja 21"/>
            <p:cNvSpPr/>
            <p:nvPr/>
          </p:nvSpPr>
          <p:spPr>
            <a:xfrm>
              <a:off x="571472" y="5500702"/>
              <a:ext cx="1857388" cy="785818"/>
            </a:xfrm>
            <a:prstGeom prst="flowChartDecision">
              <a:avLst/>
            </a:prstGeom>
            <a:ln w="15875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pl-PL" sz="1000" dirty="0" smtClean="0"/>
                <a:t>Błąd mniejszy </a:t>
              </a:r>
            </a:p>
            <a:p>
              <a:pPr algn="ctr"/>
              <a:r>
                <a:rPr lang="pl-PL" sz="1000" dirty="0" smtClean="0"/>
                <a:t>od założonej tolerancji?</a:t>
              </a:r>
              <a:endParaRPr lang="pl-PL" sz="1000" dirty="0"/>
            </a:p>
          </p:txBody>
        </p:sp>
        <p:sp>
          <p:nvSpPr>
            <p:cNvPr id="23" name="Elipsa 22"/>
            <p:cNvSpPr/>
            <p:nvPr/>
          </p:nvSpPr>
          <p:spPr>
            <a:xfrm>
              <a:off x="1178695" y="6357958"/>
              <a:ext cx="642942" cy="285752"/>
            </a:xfrm>
            <a:prstGeom prst="ellipse">
              <a:avLst/>
            </a:prstGeom>
            <a:ln w="15875">
              <a:solidFill>
                <a:schemeClr val="bg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000" dirty="0" smtClean="0"/>
                <a:t>stop</a:t>
              </a:r>
              <a:endParaRPr lang="pl-PL" sz="1000" dirty="0"/>
            </a:p>
          </p:txBody>
        </p:sp>
        <p:cxnSp>
          <p:nvCxnSpPr>
            <p:cNvPr id="29" name="Łącznik prosty ze strzałką 28"/>
            <p:cNvCxnSpPr>
              <a:stCxn id="11" idx="4"/>
              <a:endCxn id="12" idx="0"/>
            </p:cNvCxnSpPr>
            <p:nvPr/>
          </p:nvCxnSpPr>
          <p:spPr>
            <a:xfrm rot="5400000">
              <a:off x="1464447" y="1107265"/>
              <a:ext cx="71438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Łącznik prosty ze strzałką 29"/>
            <p:cNvCxnSpPr>
              <a:stCxn id="12" idx="2"/>
            </p:cNvCxnSpPr>
            <p:nvPr/>
          </p:nvCxnSpPr>
          <p:spPr>
            <a:xfrm rot="5400000">
              <a:off x="1428331" y="1499777"/>
              <a:ext cx="142876" cy="794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Łącznik prosty ze strzałką 31"/>
            <p:cNvCxnSpPr>
              <a:stCxn id="13" idx="2"/>
            </p:cNvCxnSpPr>
            <p:nvPr/>
          </p:nvCxnSpPr>
          <p:spPr>
            <a:xfrm rot="5400000">
              <a:off x="1428728" y="1857364"/>
              <a:ext cx="142876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Łącznik prosty ze strzałką 32"/>
            <p:cNvCxnSpPr/>
            <p:nvPr/>
          </p:nvCxnSpPr>
          <p:spPr>
            <a:xfrm rot="5400000">
              <a:off x="1465241" y="2535231"/>
              <a:ext cx="71438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ze strzałką 33"/>
            <p:cNvCxnSpPr/>
            <p:nvPr/>
          </p:nvCxnSpPr>
          <p:spPr>
            <a:xfrm rot="5400000">
              <a:off x="1465241" y="2892421"/>
              <a:ext cx="71438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Kształt 35"/>
            <p:cNvCxnSpPr/>
            <p:nvPr/>
          </p:nvCxnSpPr>
          <p:spPr>
            <a:xfrm rot="16200000" flipH="1">
              <a:off x="2178827" y="3250405"/>
              <a:ext cx="357190" cy="285752"/>
            </a:xfrm>
            <a:prstGeom prst="bentConnector3">
              <a:avLst>
                <a:gd name="adj1" fmla="val 0"/>
              </a:avLst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Kształt 37"/>
            <p:cNvCxnSpPr/>
            <p:nvPr/>
          </p:nvCxnSpPr>
          <p:spPr>
            <a:xfrm rot="5400000">
              <a:off x="464315" y="3250405"/>
              <a:ext cx="357190" cy="285752"/>
            </a:xfrm>
            <a:prstGeom prst="bentConnector3">
              <a:avLst>
                <a:gd name="adj1" fmla="val -666"/>
              </a:avLst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pole tekstowe 38"/>
            <p:cNvSpPr txBox="1"/>
            <p:nvPr/>
          </p:nvSpPr>
          <p:spPr>
            <a:xfrm>
              <a:off x="428596" y="3000372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00" dirty="0" smtClean="0">
                  <a:solidFill>
                    <a:schemeClr val="bg1"/>
                  </a:solidFill>
                </a:rPr>
                <a:t>NIE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sp>
          <p:nvSpPr>
            <p:cNvPr id="43" name="pole tekstowe 42"/>
            <p:cNvSpPr txBox="1"/>
            <p:nvPr/>
          </p:nvSpPr>
          <p:spPr>
            <a:xfrm>
              <a:off x="2132192" y="3000372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00" dirty="0" smtClean="0">
                  <a:solidFill>
                    <a:schemeClr val="bg1"/>
                  </a:solidFill>
                </a:rPr>
                <a:t>TAK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47" name="Łącznik łamany 46"/>
            <p:cNvCxnSpPr>
              <a:stCxn id="18" idx="2"/>
              <a:endCxn id="17" idx="2"/>
            </p:cNvCxnSpPr>
            <p:nvPr/>
          </p:nvCxnSpPr>
          <p:spPr>
            <a:xfrm rot="16200000" flipH="1">
              <a:off x="1589463" y="3411140"/>
              <a:ext cx="1588" cy="1321603"/>
            </a:xfrm>
            <a:prstGeom prst="bentConnector3">
              <a:avLst>
                <a:gd name="adj1" fmla="val 4198679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Łącznik prosty ze strzałką 48"/>
            <p:cNvCxnSpPr/>
            <p:nvPr/>
          </p:nvCxnSpPr>
          <p:spPr>
            <a:xfrm rot="5400000">
              <a:off x="1464447" y="4179099"/>
              <a:ext cx="71438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 prosty ze strzałką 51"/>
            <p:cNvCxnSpPr/>
            <p:nvPr/>
          </p:nvCxnSpPr>
          <p:spPr>
            <a:xfrm rot="5400000">
              <a:off x="1465241" y="4464057"/>
              <a:ext cx="71438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Kształt 35"/>
            <p:cNvCxnSpPr>
              <a:stCxn id="20" idx="3"/>
            </p:cNvCxnSpPr>
            <p:nvPr/>
          </p:nvCxnSpPr>
          <p:spPr>
            <a:xfrm>
              <a:off x="2214546" y="4714884"/>
              <a:ext cx="285752" cy="285752"/>
            </a:xfrm>
            <a:prstGeom prst="bentConnector2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pole tekstowe 54"/>
            <p:cNvSpPr txBox="1"/>
            <p:nvPr/>
          </p:nvSpPr>
          <p:spPr>
            <a:xfrm>
              <a:off x="2143108" y="4540101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00" dirty="0" smtClean="0">
                  <a:solidFill>
                    <a:schemeClr val="bg1"/>
                  </a:solidFill>
                </a:rPr>
                <a:t>TAK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62" name="Kształt 61"/>
            <p:cNvCxnSpPr>
              <a:stCxn id="20" idx="1"/>
            </p:cNvCxnSpPr>
            <p:nvPr/>
          </p:nvCxnSpPr>
          <p:spPr>
            <a:xfrm rot="10800000" flipH="1">
              <a:off x="785786" y="1857366"/>
              <a:ext cx="714380" cy="2857518"/>
            </a:xfrm>
            <a:prstGeom prst="bentConnector4">
              <a:avLst>
                <a:gd name="adj1" fmla="val -84666"/>
                <a:gd name="adj2" fmla="val 100083"/>
              </a:avLst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pole tekstowe 75"/>
            <p:cNvSpPr txBox="1"/>
            <p:nvPr/>
          </p:nvSpPr>
          <p:spPr>
            <a:xfrm>
              <a:off x="285720" y="4500570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00" dirty="0" smtClean="0">
                  <a:solidFill>
                    <a:schemeClr val="bg1"/>
                  </a:solidFill>
                </a:rPr>
                <a:t>NIE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94" name="Łącznik łamany 93"/>
            <p:cNvCxnSpPr>
              <a:stCxn id="21" idx="2"/>
              <a:endCxn id="22" idx="0"/>
            </p:cNvCxnSpPr>
            <p:nvPr/>
          </p:nvCxnSpPr>
          <p:spPr>
            <a:xfrm rot="5400000">
              <a:off x="1803778" y="5054215"/>
              <a:ext cx="142876" cy="75009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Łącznik łamany 95"/>
            <p:cNvCxnSpPr>
              <a:stCxn id="22" idx="3"/>
            </p:cNvCxnSpPr>
            <p:nvPr/>
          </p:nvCxnSpPr>
          <p:spPr>
            <a:xfrm flipH="1" flipV="1">
              <a:off x="1500166" y="1500174"/>
              <a:ext cx="928694" cy="4393437"/>
            </a:xfrm>
            <a:prstGeom prst="bentConnector4">
              <a:avLst>
                <a:gd name="adj1" fmla="val -44102"/>
                <a:gd name="adj2" fmla="val 100001"/>
              </a:avLst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pole tekstowe 103"/>
            <p:cNvSpPr txBox="1"/>
            <p:nvPr/>
          </p:nvSpPr>
          <p:spPr>
            <a:xfrm>
              <a:off x="2428860" y="5683109"/>
              <a:ext cx="4154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00" dirty="0" smtClean="0">
                  <a:solidFill>
                    <a:schemeClr val="bg1"/>
                  </a:solidFill>
                </a:rPr>
                <a:t>NIE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sp>
          <p:nvSpPr>
            <p:cNvPr id="105" name="pole tekstowe 104"/>
            <p:cNvSpPr txBox="1"/>
            <p:nvPr/>
          </p:nvSpPr>
          <p:spPr>
            <a:xfrm>
              <a:off x="1632126" y="6183175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000" dirty="0" smtClean="0">
                  <a:solidFill>
                    <a:schemeClr val="bg1"/>
                  </a:solidFill>
                </a:rPr>
                <a:t>TAK</a:t>
              </a:r>
              <a:endParaRPr lang="pl-PL" sz="1000" dirty="0">
                <a:solidFill>
                  <a:schemeClr val="bg1"/>
                </a:solidFill>
              </a:endParaRPr>
            </a:p>
          </p:txBody>
        </p:sp>
        <p:cxnSp>
          <p:nvCxnSpPr>
            <p:cNvPr id="106" name="Łącznik prosty ze strzałką 105"/>
            <p:cNvCxnSpPr/>
            <p:nvPr/>
          </p:nvCxnSpPr>
          <p:spPr>
            <a:xfrm rot="5400000">
              <a:off x="1465241" y="6321445"/>
              <a:ext cx="71438" cy="158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7" name="Tabela 106"/>
          <p:cNvGraphicFramePr>
            <a:graphicFrameLocks noGrp="1"/>
          </p:cNvGraphicFramePr>
          <p:nvPr/>
        </p:nvGraphicFramePr>
        <p:xfrm>
          <a:off x="5429256" y="928670"/>
          <a:ext cx="3429024" cy="108204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657044"/>
                <a:gridCol w="554397"/>
                <a:gridCol w="554397"/>
                <a:gridCol w="554397"/>
                <a:gridCol w="575386"/>
                <a:gridCol w="533403"/>
              </a:tblGrid>
              <a:tr h="222363">
                <a:tc>
                  <a:txBody>
                    <a:bodyPr/>
                    <a:lstStyle/>
                    <a:p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t=1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</a:t>
                      </a:r>
                      <a:r>
                        <a:rPr lang="pl-PL" sz="1100" dirty="0" smtClean="0"/>
                        <a:t>2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</a:t>
                      </a:r>
                      <a:r>
                        <a:rPr lang="pl-PL" sz="1100" dirty="0" smtClean="0"/>
                        <a:t>3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</a:t>
                      </a:r>
                      <a:r>
                        <a:rPr lang="pl-PL" sz="1100" dirty="0" smtClean="0"/>
                        <a:t>4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1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" anchor="ctr" anchorCtr="1"/>
                </a:tc>
              </a:tr>
              <a:tr h="2354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x</a:t>
                      </a:r>
                      <a:r>
                        <a:rPr lang="pl-PL" sz="1000" b="0" dirty="0" smtClean="0"/>
                        <a:t>1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CIĄG UCZĄCY</a:t>
                      </a:r>
                      <a:endParaRPr lang="pl-PL" sz="14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6000" vert="vert" anchor="ctr" anchorCtr="1"/>
                </a:tc>
              </a:tr>
              <a:tr h="2354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x</a:t>
                      </a:r>
                      <a:r>
                        <a:rPr lang="pl-PL" sz="900" b="0" dirty="0" smtClean="0"/>
                        <a:t>2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</a:tr>
              <a:tr h="235444">
                <a:tc>
                  <a:txBody>
                    <a:bodyPr/>
                    <a:lstStyle/>
                    <a:p>
                      <a:r>
                        <a:rPr lang="pl-PL" sz="1200" b="1" dirty="0" err="1" smtClean="0"/>
                        <a:t>y</a:t>
                      </a:r>
                      <a:r>
                        <a:rPr lang="pl-PL" sz="900" b="0" dirty="0" err="1" smtClean="0"/>
                        <a:t>wzor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-1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-1</a:t>
                      </a:r>
                      <a:endParaRPr lang="pl-PL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8" name="Tabela 107"/>
          <p:cNvGraphicFramePr>
            <a:graphicFrameLocks noGrp="1"/>
          </p:cNvGraphicFramePr>
          <p:nvPr/>
        </p:nvGraphicFramePr>
        <p:xfrm>
          <a:off x="3000364" y="1071546"/>
          <a:ext cx="2214579" cy="822960"/>
        </p:xfrm>
        <a:graphic>
          <a:graphicData uri="http://schemas.openxmlformats.org/drawingml/2006/table">
            <a:tbl>
              <a:tblPr firstCol="1" lastCol="1" bandRow="1">
                <a:tableStyleId>{5C22544A-7EE6-4342-B048-85BDC9FD1C3A}</a:tableStyleId>
              </a:tblPr>
              <a:tblGrid>
                <a:gridCol w="511057"/>
                <a:gridCol w="1107290"/>
                <a:gridCol w="596232"/>
              </a:tblGrid>
              <a:tr h="26193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   </a:t>
                      </a:r>
                      <a:endParaRPr lang="pl-PL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400" b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WAGI</a:t>
                      </a:r>
                      <a:endParaRPr lang="pl-PL" sz="14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" anchor="ctr" anchorCtr="1"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b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9" name="pole tekstowe 108"/>
          <p:cNvSpPr txBox="1"/>
          <p:nvPr/>
        </p:nvSpPr>
        <p:spPr>
          <a:xfrm>
            <a:off x="2928926" y="500042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Przykład – uczenie perceptronu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28926" y="2297567"/>
            <a:ext cx="585791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t=1: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)∙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w2 = 3 + 1 ∙2 + 1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∙3 = 8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(8 &gt; 0)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y =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Pozostaw wagi bez 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zmian</a:t>
            </a:r>
            <a:r>
              <a:rPr lang="pl-PL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t=2: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s=b+x1(t)∙w1+x2(t)∙w2 = 3 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∙2 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∙3 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(15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0)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y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Zmodyfikuj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wagi!</a:t>
            </a:r>
          </a:p>
          <a:p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w1=w1+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x1(t)=2+(-1)*3=-1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w1=-1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w2=w2+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x2(t)=3+(-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)*2=1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w2=1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b=b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=3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+(-1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)=2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b=2</a:t>
            </a: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t=3: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s=b+x1(t)∙w1+x2(t)∙w2 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3 ∙(-1)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5 ∙1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(4&gt;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0)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y =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Pozostaw wagi bez zmian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t=4: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s=b+x1(t)∙w1+x2(t)∙w2 = 2 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∙(-1) 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∙1 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(-1 &lt; 0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y =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Pozostaw wagi bez zmian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pl-PL" sz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WARTOŚĆ BŁĘDU: 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s(t) =b+ x1(t)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∙w1 + x2(t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 ∙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w2;</a:t>
            </a:r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pole tekstowe 113"/>
          <p:cNvSpPr txBox="1"/>
          <p:nvPr/>
        </p:nvSpPr>
        <p:spPr>
          <a:xfrm>
            <a:off x="2928926" y="6429396"/>
            <a:ext cx="5572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n=2 – liczba wejść;     t=1,2,…,m, gdzie m=4 </a:t>
            </a:r>
            <a:r>
              <a:rPr lang="pl-PL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liczebność próbki (epoki</a:t>
            </a:r>
            <a:r>
              <a:rPr lang="pl-PL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l-PL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8" name="Object 9"/>
          <p:cNvGraphicFramePr>
            <a:graphicFrameLocks noChangeAspect="1"/>
          </p:cNvGraphicFramePr>
          <p:nvPr/>
        </p:nvGraphicFramePr>
        <p:xfrm>
          <a:off x="4500562" y="4714884"/>
          <a:ext cx="1500198" cy="476401"/>
        </p:xfrm>
        <a:graphic>
          <a:graphicData uri="http://schemas.openxmlformats.org/presentationml/2006/ole">
            <p:oleObj spid="_x0000_s6148" name="Equation" r:id="rId3" imgW="1218960" imgH="431640" progId="Equation.3">
              <p:embed/>
            </p:oleObj>
          </a:graphicData>
        </a:graphic>
      </p:graphicFrame>
      <p:graphicFrame>
        <p:nvGraphicFramePr>
          <p:cNvPr id="6149" name="Object 9"/>
          <p:cNvGraphicFramePr>
            <a:graphicFrameLocks noChangeAspect="1"/>
          </p:cNvGraphicFramePr>
          <p:nvPr/>
        </p:nvGraphicFramePr>
        <p:xfrm>
          <a:off x="6643702" y="4429132"/>
          <a:ext cx="1500188" cy="428625"/>
        </p:xfrm>
        <a:graphic>
          <a:graphicData uri="http://schemas.openxmlformats.org/presentationml/2006/ole">
            <p:oleObj spid="_x0000_s6149" name="Equation" r:id="rId4" imgW="1434960" imgH="457200" progId="Equation.3">
              <p:embed/>
            </p:oleObj>
          </a:graphicData>
        </a:graphic>
      </p:graphicFrame>
      <p:grpSp>
        <p:nvGrpSpPr>
          <p:cNvPr id="125" name="Grupa 124"/>
          <p:cNvGrpSpPr/>
          <p:nvPr/>
        </p:nvGrpSpPr>
        <p:grpSpPr>
          <a:xfrm>
            <a:off x="2928926" y="5784866"/>
            <a:ext cx="5214974" cy="540197"/>
            <a:chOff x="2928926" y="5784866"/>
            <a:chExt cx="5214974" cy="540197"/>
          </a:xfrm>
        </p:grpSpPr>
        <p:cxnSp>
          <p:nvCxnSpPr>
            <p:cNvPr id="117" name="Łącznik prosty 116"/>
            <p:cNvCxnSpPr/>
            <p:nvPr/>
          </p:nvCxnSpPr>
          <p:spPr>
            <a:xfrm>
              <a:off x="3000364" y="6072206"/>
              <a:ext cx="514353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Prostokąt 118"/>
            <p:cNvSpPr/>
            <p:nvPr/>
          </p:nvSpPr>
          <p:spPr>
            <a:xfrm>
              <a:off x="2928926" y="5786454"/>
              <a:ext cx="768159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Epoka </a:t>
              </a: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II</a:t>
              </a:r>
            </a:p>
            <a:p>
              <a:pPr>
                <a:spcAft>
                  <a:spcPts val="600"/>
                </a:spcAft>
              </a:pP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pl-PL" sz="12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0" name="Łącznik prosty 119"/>
            <p:cNvCxnSpPr/>
            <p:nvPr/>
          </p:nvCxnSpPr>
          <p:spPr>
            <a:xfrm>
              <a:off x="3000364" y="5784866"/>
              <a:ext cx="514353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upa 122"/>
          <p:cNvGrpSpPr/>
          <p:nvPr/>
        </p:nvGrpSpPr>
        <p:grpSpPr>
          <a:xfrm>
            <a:off x="2928926" y="2017746"/>
            <a:ext cx="5214974" cy="553998"/>
            <a:chOff x="2928926" y="2017746"/>
            <a:chExt cx="5214974" cy="553998"/>
          </a:xfrm>
        </p:grpSpPr>
        <p:cxnSp>
          <p:nvCxnSpPr>
            <p:cNvPr id="116" name="Łącznik prosty 115"/>
            <p:cNvCxnSpPr/>
            <p:nvPr/>
          </p:nvCxnSpPr>
          <p:spPr>
            <a:xfrm>
              <a:off x="3000364" y="2285992"/>
              <a:ext cx="514353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pole tekstowe 121"/>
            <p:cNvSpPr txBox="1"/>
            <p:nvPr/>
          </p:nvSpPr>
          <p:spPr>
            <a:xfrm>
              <a:off x="2928926" y="2017746"/>
              <a:ext cx="70884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Epoka I</a:t>
              </a:r>
            </a:p>
            <a:p>
              <a:endParaRPr lang="pl-PL" dirty="0"/>
            </a:p>
          </p:txBody>
        </p:sp>
      </p:grpSp>
      <p:sp>
        <p:nvSpPr>
          <p:cNvPr id="124" name="pole tekstowe 123"/>
          <p:cNvSpPr txBox="1"/>
          <p:nvPr/>
        </p:nvSpPr>
        <p:spPr>
          <a:xfrm>
            <a:off x="2928926" y="5214951"/>
            <a:ext cx="5408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: s(1) = 2+1∙(-1)+1∙1=2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; t=2: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s(2)=1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; t=3: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s(3)=4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; t=4: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s(3)=-1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y = [1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= |1-1| + |-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1-1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| + |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1-1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| +| (-1)- (-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)| = 0+2+0+0 = 2 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&gt; 0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kolejna epoka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pl-PL" sz="1200" dirty="0"/>
          </a:p>
        </p:txBody>
      </p:sp>
      <p:sp>
        <p:nvSpPr>
          <p:cNvPr id="126" name="Schemat blokowy: proces alternatywny 125"/>
          <p:cNvSpPr/>
          <p:nvPr/>
        </p:nvSpPr>
        <p:spPr>
          <a:xfrm>
            <a:off x="6072198" y="1214422"/>
            <a:ext cx="500066" cy="785818"/>
          </a:xfrm>
          <a:prstGeom prst="flowChartAlternateProcess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143" name="Grupa 142"/>
          <p:cNvGrpSpPr/>
          <p:nvPr/>
        </p:nvGrpSpPr>
        <p:grpSpPr>
          <a:xfrm>
            <a:off x="3581400" y="1230086"/>
            <a:ext cx="2547257" cy="1413096"/>
            <a:chOff x="3581400" y="1230086"/>
            <a:chExt cx="2547257" cy="1413096"/>
          </a:xfrm>
        </p:grpSpPr>
        <p:grpSp>
          <p:nvGrpSpPr>
            <p:cNvPr id="140" name="Grupa 139"/>
            <p:cNvGrpSpPr/>
            <p:nvPr/>
          </p:nvGrpSpPr>
          <p:grpSpPr>
            <a:xfrm>
              <a:off x="3581400" y="1371600"/>
              <a:ext cx="2547257" cy="1271582"/>
              <a:chOff x="3581400" y="1371600"/>
              <a:chExt cx="2547257" cy="1271582"/>
            </a:xfrm>
          </p:grpSpPr>
          <p:sp>
            <p:nvSpPr>
              <p:cNvPr id="128" name="Elipsa 127"/>
              <p:cNvSpPr/>
              <p:nvPr/>
            </p:nvSpPr>
            <p:spPr>
              <a:xfrm>
                <a:off x="4857752" y="2285992"/>
                <a:ext cx="214314" cy="285752"/>
              </a:xfrm>
              <a:prstGeom prst="ellipse">
                <a:avLst/>
              </a:prstGeom>
              <a:noFill/>
              <a:ln w="15875">
                <a:solidFill>
                  <a:srgbClr val="0070C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1" name="Elipsa 130"/>
              <p:cNvSpPr/>
              <p:nvPr/>
            </p:nvSpPr>
            <p:spPr>
              <a:xfrm>
                <a:off x="5286380" y="2285992"/>
                <a:ext cx="142876" cy="285752"/>
              </a:xfrm>
              <a:prstGeom prst="ellipse">
                <a:avLst/>
              </a:prstGeom>
              <a:noFill/>
              <a:ln w="158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2" name="Elipsa 131"/>
              <p:cNvSpPr/>
              <p:nvPr/>
            </p:nvSpPr>
            <p:spPr>
              <a:xfrm>
                <a:off x="5643570" y="2285992"/>
                <a:ext cx="142876" cy="285752"/>
              </a:xfrm>
              <a:prstGeom prst="ellipse">
                <a:avLst/>
              </a:prstGeom>
              <a:noFill/>
              <a:ln w="15875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3" name="Dowolny kształt 132"/>
              <p:cNvSpPr/>
              <p:nvPr/>
            </p:nvSpPr>
            <p:spPr>
              <a:xfrm>
                <a:off x="3581400" y="1796143"/>
                <a:ext cx="1295400" cy="555171"/>
              </a:xfrm>
              <a:custGeom>
                <a:avLst/>
                <a:gdLst>
                  <a:gd name="connsiteX0" fmla="*/ 1295400 w 1295400"/>
                  <a:gd name="connsiteY0" fmla="*/ 555171 h 555171"/>
                  <a:gd name="connsiteX1" fmla="*/ 272143 w 1295400"/>
                  <a:gd name="connsiteY1" fmla="*/ 337457 h 555171"/>
                  <a:gd name="connsiteX2" fmla="*/ 0 w 1295400"/>
                  <a:gd name="connsiteY2" fmla="*/ 0 h 555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95400" h="555171">
                    <a:moveTo>
                      <a:pt x="1295400" y="555171"/>
                    </a:moveTo>
                    <a:cubicBezTo>
                      <a:pt x="891721" y="492578"/>
                      <a:pt x="488043" y="429985"/>
                      <a:pt x="272143" y="337457"/>
                    </a:cubicBezTo>
                    <a:cubicBezTo>
                      <a:pt x="56243" y="244929"/>
                      <a:pt x="48986" y="61686"/>
                      <a:pt x="0" y="0"/>
                    </a:cubicBezTo>
                  </a:path>
                </a:pathLst>
              </a:custGeom>
              <a:ln w="158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6" name="Elipsa 135"/>
              <p:cNvSpPr/>
              <p:nvPr/>
            </p:nvSpPr>
            <p:spPr>
              <a:xfrm>
                <a:off x="5143504" y="2357430"/>
                <a:ext cx="142876" cy="285752"/>
              </a:xfrm>
              <a:prstGeom prst="ellipse">
                <a:avLst/>
              </a:prstGeom>
              <a:noFill/>
              <a:ln w="158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7" name="Elipsa 136"/>
              <p:cNvSpPr/>
              <p:nvPr/>
            </p:nvSpPr>
            <p:spPr>
              <a:xfrm>
                <a:off x="5500694" y="2357430"/>
                <a:ext cx="142876" cy="285752"/>
              </a:xfrm>
              <a:prstGeom prst="ellipse">
                <a:avLst/>
              </a:prstGeom>
              <a:noFill/>
              <a:ln w="15875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8" name="Dowolny kształt 137"/>
              <p:cNvSpPr/>
              <p:nvPr/>
            </p:nvSpPr>
            <p:spPr>
              <a:xfrm>
                <a:off x="5268686" y="1371600"/>
                <a:ext cx="849085" cy="1208314"/>
              </a:xfrm>
              <a:custGeom>
                <a:avLst/>
                <a:gdLst>
                  <a:gd name="connsiteX0" fmla="*/ 0 w 849085"/>
                  <a:gd name="connsiteY0" fmla="*/ 1208314 h 1208314"/>
                  <a:gd name="connsiteX1" fmla="*/ 664028 w 849085"/>
                  <a:gd name="connsiteY1" fmla="*/ 685800 h 1208314"/>
                  <a:gd name="connsiteX2" fmla="*/ 685800 w 849085"/>
                  <a:gd name="connsiteY2" fmla="*/ 228600 h 1208314"/>
                  <a:gd name="connsiteX3" fmla="*/ 849085 w 849085"/>
                  <a:gd name="connsiteY3" fmla="*/ 0 h 1208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9085" h="1208314">
                    <a:moveTo>
                      <a:pt x="0" y="1208314"/>
                    </a:moveTo>
                    <a:cubicBezTo>
                      <a:pt x="274864" y="1028700"/>
                      <a:pt x="549728" y="849086"/>
                      <a:pt x="664028" y="685800"/>
                    </a:cubicBezTo>
                    <a:cubicBezTo>
                      <a:pt x="778328" y="522514"/>
                      <a:pt x="654957" y="342900"/>
                      <a:pt x="685800" y="228600"/>
                    </a:cubicBezTo>
                    <a:cubicBezTo>
                      <a:pt x="716643" y="114300"/>
                      <a:pt x="782864" y="57150"/>
                      <a:pt x="849085" y="0"/>
                    </a:cubicBezTo>
                  </a:path>
                </a:pathLst>
              </a:cu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9" name="Dowolny kształt 138"/>
              <p:cNvSpPr/>
              <p:nvPr/>
            </p:nvSpPr>
            <p:spPr>
              <a:xfrm>
                <a:off x="5638800" y="1632857"/>
                <a:ext cx="489857" cy="936172"/>
              </a:xfrm>
              <a:custGeom>
                <a:avLst/>
                <a:gdLst>
                  <a:gd name="connsiteX0" fmla="*/ 0 w 489857"/>
                  <a:gd name="connsiteY0" fmla="*/ 936172 h 936172"/>
                  <a:gd name="connsiteX1" fmla="*/ 402771 w 489857"/>
                  <a:gd name="connsiteY1" fmla="*/ 566057 h 936172"/>
                  <a:gd name="connsiteX2" fmla="*/ 489857 w 489857"/>
                  <a:gd name="connsiteY2" fmla="*/ 0 h 936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9857" h="936172">
                    <a:moveTo>
                      <a:pt x="0" y="936172"/>
                    </a:moveTo>
                    <a:cubicBezTo>
                      <a:pt x="160564" y="829129"/>
                      <a:pt x="321128" y="722086"/>
                      <a:pt x="402771" y="566057"/>
                    </a:cubicBezTo>
                    <a:cubicBezTo>
                      <a:pt x="484414" y="410028"/>
                      <a:pt x="487135" y="205014"/>
                      <a:pt x="489857" y="0"/>
                    </a:cubicBezTo>
                  </a:path>
                </a:pathLst>
              </a:custGeom>
              <a:ln w="158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141" name="Dowolny kształt 140"/>
            <p:cNvSpPr/>
            <p:nvPr/>
          </p:nvSpPr>
          <p:spPr>
            <a:xfrm>
              <a:off x="3706586" y="1230086"/>
              <a:ext cx="1649185" cy="1066800"/>
            </a:xfrm>
            <a:custGeom>
              <a:avLst/>
              <a:gdLst>
                <a:gd name="connsiteX0" fmla="*/ 1649185 w 1649185"/>
                <a:gd name="connsiteY0" fmla="*/ 1066800 h 1066800"/>
                <a:gd name="connsiteX1" fmla="*/ 266700 w 1649185"/>
                <a:gd name="connsiteY1" fmla="*/ 653143 h 1066800"/>
                <a:gd name="connsiteX2" fmla="*/ 48985 w 1649185"/>
                <a:gd name="connsiteY2" fmla="*/ 0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9185" h="1066800">
                  <a:moveTo>
                    <a:pt x="1649185" y="1066800"/>
                  </a:moveTo>
                  <a:cubicBezTo>
                    <a:pt x="1091292" y="948871"/>
                    <a:pt x="533400" y="830943"/>
                    <a:pt x="266700" y="653143"/>
                  </a:cubicBezTo>
                  <a:cubicBezTo>
                    <a:pt x="0" y="475343"/>
                    <a:pt x="24492" y="237671"/>
                    <a:pt x="48985" y="0"/>
                  </a:cubicBezTo>
                </a:path>
              </a:pathLst>
            </a:cu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2" name="Dowolny kształt 141"/>
            <p:cNvSpPr/>
            <p:nvPr/>
          </p:nvSpPr>
          <p:spPr>
            <a:xfrm>
              <a:off x="3984171" y="1491343"/>
              <a:ext cx="1774372" cy="859971"/>
            </a:xfrm>
            <a:custGeom>
              <a:avLst/>
              <a:gdLst>
                <a:gd name="connsiteX0" fmla="*/ 1774372 w 1774372"/>
                <a:gd name="connsiteY0" fmla="*/ 859971 h 859971"/>
                <a:gd name="connsiteX1" fmla="*/ 522515 w 1774372"/>
                <a:gd name="connsiteY1" fmla="*/ 435428 h 859971"/>
                <a:gd name="connsiteX2" fmla="*/ 0 w 1774372"/>
                <a:gd name="connsiteY2" fmla="*/ 0 h 859971"/>
                <a:gd name="connsiteX3" fmla="*/ 0 w 1774372"/>
                <a:gd name="connsiteY3" fmla="*/ 0 h 859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4372" h="859971">
                  <a:moveTo>
                    <a:pt x="1774372" y="859971"/>
                  </a:moveTo>
                  <a:cubicBezTo>
                    <a:pt x="1296308" y="719363"/>
                    <a:pt x="818244" y="578756"/>
                    <a:pt x="522515" y="435428"/>
                  </a:cubicBezTo>
                  <a:cubicBezTo>
                    <a:pt x="226786" y="29210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144" name="Schemat blokowy: proces alternatywny 143"/>
          <p:cNvSpPr/>
          <p:nvPr/>
        </p:nvSpPr>
        <p:spPr>
          <a:xfrm>
            <a:off x="6643702" y="1214422"/>
            <a:ext cx="500066" cy="785818"/>
          </a:xfrm>
          <a:prstGeom prst="flowChartAlternateProcess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152" name="Grupa 151"/>
          <p:cNvGrpSpPr/>
          <p:nvPr/>
        </p:nvGrpSpPr>
        <p:grpSpPr>
          <a:xfrm>
            <a:off x="3642512" y="1000902"/>
            <a:ext cx="414898" cy="928694"/>
            <a:chOff x="3642512" y="1000902"/>
            <a:chExt cx="414898" cy="928694"/>
          </a:xfrm>
        </p:grpSpPr>
        <p:cxnSp>
          <p:nvCxnSpPr>
            <p:cNvPr id="148" name="Łącznik prosty 147"/>
            <p:cNvCxnSpPr/>
            <p:nvPr/>
          </p:nvCxnSpPr>
          <p:spPr>
            <a:xfrm rot="5400000">
              <a:off x="3178959" y="1464455"/>
              <a:ext cx="928694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pole tekstowe 148"/>
            <p:cNvSpPr txBox="1"/>
            <p:nvPr/>
          </p:nvSpPr>
          <p:spPr>
            <a:xfrm>
              <a:off x="3714744" y="1071546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-1</a:t>
              </a:r>
              <a:endParaRPr lang="pl-PL" sz="1200" dirty="0"/>
            </a:p>
          </p:txBody>
        </p:sp>
        <p:sp>
          <p:nvSpPr>
            <p:cNvPr id="150" name="pole tekstowe 149"/>
            <p:cNvSpPr txBox="1"/>
            <p:nvPr/>
          </p:nvSpPr>
          <p:spPr>
            <a:xfrm>
              <a:off x="3786182" y="1357298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1</a:t>
              </a:r>
              <a:endParaRPr lang="pl-PL" sz="1200" dirty="0"/>
            </a:p>
          </p:txBody>
        </p:sp>
        <p:sp>
          <p:nvSpPr>
            <p:cNvPr id="151" name="pole tekstowe 150"/>
            <p:cNvSpPr txBox="1"/>
            <p:nvPr/>
          </p:nvSpPr>
          <p:spPr>
            <a:xfrm>
              <a:off x="3786182" y="1643050"/>
              <a:ext cx="2712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2</a:t>
              </a:r>
              <a:endParaRPr lang="pl-PL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uiExpand="1" build="p"/>
      <p:bldP spid="124" grpId="0"/>
      <p:bldP spid="126" grpId="0" animBg="1"/>
      <p:bldP spid="126" grpId="1" animBg="1"/>
      <p:bldP spid="144" grpId="0" animBg="1"/>
      <p:bldP spid="14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ole tekstowe 84"/>
          <p:cNvSpPr txBox="1"/>
          <p:nvPr/>
        </p:nvSpPr>
        <p:spPr>
          <a:xfrm>
            <a:off x="2928926" y="2928934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pl-PL" sz="1400" dirty="0" smtClean="0"/>
              <a:t>	</a:t>
            </a:r>
          </a:p>
          <a:p>
            <a:pPr marL="342900" indent="-342900" algn="just">
              <a:buAutoNum type="arabicPeriod"/>
            </a:pPr>
            <a:endParaRPr lang="pl-PL" sz="1400" b="1" dirty="0"/>
          </a:p>
        </p:txBody>
      </p:sp>
      <p:sp>
        <p:nvSpPr>
          <p:cNvPr id="11" name="Elipsa 10"/>
          <p:cNvSpPr/>
          <p:nvPr/>
        </p:nvSpPr>
        <p:spPr>
          <a:xfrm>
            <a:off x="1178695" y="857232"/>
            <a:ext cx="642942" cy="214314"/>
          </a:xfrm>
          <a:prstGeom prst="ellipse">
            <a:avLst/>
          </a:prstGeom>
          <a:ln w="158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000" dirty="0" smtClean="0"/>
              <a:t>start</a:t>
            </a:r>
            <a:endParaRPr lang="pl-PL" sz="1000" dirty="0"/>
          </a:p>
        </p:txBody>
      </p:sp>
      <p:sp>
        <p:nvSpPr>
          <p:cNvPr id="12" name="Prostokąt 11"/>
          <p:cNvSpPr/>
          <p:nvPr/>
        </p:nvSpPr>
        <p:spPr>
          <a:xfrm>
            <a:off x="428596" y="1142984"/>
            <a:ext cx="2143140" cy="285752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Losowy dobór wag perceptronu</a:t>
            </a:r>
            <a:endParaRPr lang="pl-PL" sz="1000" dirty="0"/>
          </a:p>
        </p:txBody>
      </p:sp>
      <p:sp>
        <p:nvSpPr>
          <p:cNvPr id="13" name="Prostokąt 12"/>
          <p:cNvSpPr/>
          <p:nvPr/>
        </p:nvSpPr>
        <p:spPr>
          <a:xfrm>
            <a:off x="1071538" y="1571612"/>
            <a:ext cx="857256" cy="214314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t=1</a:t>
            </a:r>
            <a:endParaRPr lang="pl-PL" sz="1000" dirty="0"/>
          </a:p>
        </p:txBody>
      </p:sp>
      <p:sp>
        <p:nvSpPr>
          <p:cNvPr id="14" name="Prostokąt 13"/>
          <p:cNvSpPr/>
          <p:nvPr/>
        </p:nvSpPr>
        <p:spPr>
          <a:xfrm>
            <a:off x="464315" y="1928802"/>
            <a:ext cx="2071702" cy="571504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Podaj wektor x(t) na wejście perceptronu oraz wczytaj wzorcową wartość </a:t>
            </a:r>
            <a:r>
              <a:rPr lang="pl-PL" sz="1000" dirty="0" err="1" smtClean="0"/>
              <a:t>y</a:t>
            </a:r>
            <a:r>
              <a:rPr lang="pl-PL" sz="800" dirty="0" err="1" smtClean="0"/>
              <a:t>wzor</a:t>
            </a:r>
            <a:r>
              <a:rPr lang="pl-PL" sz="900" dirty="0" smtClean="0"/>
              <a:t>(t)</a:t>
            </a:r>
            <a:endParaRPr lang="pl-PL" sz="1000" dirty="0"/>
          </a:p>
        </p:txBody>
      </p:sp>
      <p:sp>
        <p:nvSpPr>
          <p:cNvPr id="15" name="Prostokąt 14"/>
          <p:cNvSpPr/>
          <p:nvPr/>
        </p:nvSpPr>
        <p:spPr>
          <a:xfrm>
            <a:off x="571472" y="2571744"/>
            <a:ext cx="1857388" cy="285752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Oblicz wartość wyjściową y</a:t>
            </a:r>
            <a:r>
              <a:rPr lang="pl-PL" sz="900" dirty="0" smtClean="0"/>
              <a:t>(t)</a:t>
            </a:r>
            <a:endParaRPr lang="pl-PL" sz="1000" dirty="0"/>
          </a:p>
        </p:txBody>
      </p:sp>
      <p:sp>
        <p:nvSpPr>
          <p:cNvPr id="16" name="Schemat blokowy: decyzja 15"/>
          <p:cNvSpPr/>
          <p:nvPr/>
        </p:nvSpPr>
        <p:spPr>
          <a:xfrm>
            <a:off x="785786" y="2928934"/>
            <a:ext cx="1428760" cy="571504"/>
          </a:xfrm>
          <a:prstGeom prst="flowChartDecision">
            <a:avLst/>
          </a:prstGeom>
          <a:ln w="158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000" dirty="0" smtClean="0"/>
              <a:t>y</a:t>
            </a:r>
            <a:r>
              <a:rPr lang="pl-PL" sz="900" dirty="0" smtClean="0"/>
              <a:t>(t)</a:t>
            </a:r>
            <a:r>
              <a:rPr lang="pl-PL" sz="1000" dirty="0" smtClean="0"/>
              <a:t>=</a:t>
            </a:r>
            <a:r>
              <a:rPr lang="pl-PL" sz="1000" dirty="0" err="1" smtClean="0"/>
              <a:t>y</a:t>
            </a:r>
            <a:r>
              <a:rPr lang="pl-PL" sz="800" dirty="0" err="1" smtClean="0"/>
              <a:t>wzor</a:t>
            </a:r>
            <a:r>
              <a:rPr lang="pl-PL" sz="900" dirty="0" smtClean="0"/>
              <a:t>(t)</a:t>
            </a:r>
            <a:endParaRPr lang="pl-PL" sz="1000" dirty="0"/>
          </a:p>
        </p:txBody>
      </p:sp>
      <p:sp>
        <p:nvSpPr>
          <p:cNvPr id="17" name="Prostokąt 16"/>
          <p:cNvSpPr/>
          <p:nvPr/>
        </p:nvSpPr>
        <p:spPr>
          <a:xfrm>
            <a:off x="1714480" y="3571876"/>
            <a:ext cx="1071570" cy="500066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Pozostaw wagi bez zmian</a:t>
            </a:r>
            <a:endParaRPr lang="pl-PL" sz="1000" dirty="0"/>
          </a:p>
        </p:txBody>
      </p:sp>
      <p:sp>
        <p:nvSpPr>
          <p:cNvPr id="18" name="Prostokąt 17"/>
          <p:cNvSpPr/>
          <p:nvPr/>
        </p:nvSpPr>
        <p:spPr>
          <a:xfrm>
            <a:off x="214282" y="3571876"/>
            <a:ext cx="1428760" cy="500066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pl-PL" sz="1000" dirty="0" smtClean="0"/>
              <a:t>Zmodyfikuj wagi:</a:t>
            </a:r>
          </a:p>
          <a:p>
            <a:pPr algn="ctr"/>
            <a:r>
              <a:rPr lang="pl-PL" sz="1000" dirty="0" err="1" smtClean="0"/>
              <a:t>w</a:t>
            </a:r>
            <a:r>
              <a:rPr lang="pl-PL" sz="700" dirty="0" err="1" smtClean="0"/>
              <a:t>i</a:t>
            </a:r>
            <a:r>
              <a:rPr lang="pl-PL" sz="900" dirty="0" smtClean="0"/>
              <a:t>(t)</a:t>
            </a:r>
            <a:r>
              <a:rPr lang="pl-PL" sz="1000" dirty="0" smtClean="0"/>
              <a:t>=</a:t>
            </a:r>
            <a:r>
              <a:rPr lang="pl-PL" sz="1000" dirty="0" err="1" smtClean="0"/>
              <a:t>w</a:t>
            </a:r>
            <a:r>
              <a:rPr lang="pl-PL" sz="800" dirty="0" err="1" smtClean="0"/>
              <a:t>i</a:t>
            </a:r>
            <a:r>
              <a:rPr lang="pl-PL" sz="900" dirty="0" smtClean="0"/>
              <a:t>(t)</a:t>
            </a:r>
            <a:r>
              <a:rPr lang="pl-PL" sz="1000" dirty="0" smtClean="0"/>
              <a:t> +</a:t>
            </a:r>
            <a:r>
              <a:rPr lang="pl-PL" sz="1000" dirty="0" err="1" smtClean="0"/>
              <a:t>y</a:t>
            </a:r>
            <a:r>
              <a:rPr lang="pl-PL" sz="800" dirty="0" err="1" smtClean="0"/>
              <a:t>wzor</a:t>
            </a:r>
            <a:r>
              <a:rPr lang="pl-PL" sz="900" dirty="0" smtClean="0"/>
              <a:t>(t)</a:t>
            </a:r>
            <a:r>
              <a:rPr lang="pl-PL" sz="1000" dirty="0" smtClean="0"/>
              <a:t>x</a:t>
            </a:r>
            <a:r>
              <a:rPr lang="pl-PL" sz="700" dirty="0" smtClean="0"/>
              <a:t>i</a:t>
            </a:r>
            <a:r>
              <a:rPr lang="pl-PL" sz="900" dirty="0" smtClean="0"/>
              <a:t>(t)</a:t>
            </a:r>
            <a:endParaRPr lang="pl-PL" sz="1000" dirty="0" smtClean="0"/>
          </a:p>
          <a:p>
            <a:pPr algn="ctr"/>
            <a:endParaRPr lang="pl-PL" sz="1000" dirty="0"/>
          </a:p>
        </p:txBody>
      </p:sp>
      <p:sp>
        <p:nvSpPr>
          <p:cNvPr id="19" name="Prostokąt 18"/>
          <p:cNvSpPr/>
          <p:nvPr/>
        </p:nvSpPr>
        <p:spPr>
          <a:xfrm>
            <a:off x="1071538" y="4214818"/>
            <a:ext cx="857256" cy="214314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t=t+1</a:t>
            </a:r>
            <a:endParaRPr lang="pl-PL" sz="1000" dirty="0"/>
          </a:p>
        </p:txBody>
      </p:sp>
      <p:sp>
        <p:nvSpPr>
          <p:cNvPr id="20" name="Schemat blokowy: decyzja 19"/>
          <p:cNvSpPr/>
          <p:nvPr/>
        </p:nvSpPr>
        <p:spPr>
          <a:xfrm>
            <a:off x="785786" y="4500570"/>
            <a:ext cx="1428760" cy="428628"/>
          </a:xfrm>
          <a:prstGeom prst="flowChartDecision">
            <a:avLst/>
          </a:prstGeom>
          <a:ln w="158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000" dirty="0" smtClean="0"/>
              <a:t>Cała epoka?</a:t>
            </a:r>
            <a:endParaRPr lang="pl-PL" sz="1000" dirty="0"/>
          </a:p>
        </p:txBody>
      </p:sp>
      <p:sp>
        <p:nvSpPr>
          <p:cNvPr id="21" name="Prostokąt 20"/>
          <p:cNvSpPr/>
          <p:nvPr/>
        </p:nvSpPr>
        <p:spPr>
          <a:xfrm>
            <a:off x="1714480" y="5000636"/>
            <a:ext cx="1071570" cy="357190"/>
          </a:xfrm>
          <a:prstGeom prst="rect">
            <a:avLst/>
          </a:prstGeom>
          <a:ln w="15875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Oblicz błąd</a:t>
            </a:r>
          </a:p>
          <a:p>
            <a:pPr algn="ctr"/>
            <a:r>
              <a:rPr lang="pl-PL" sz="1000" dirty="0" smtClean="0"/>
              <a:t>dla całej epoki</a:t>
            </a:r>
            <a:endParaRPr lang="pl-PL" sz="1000" dirty="0"/>
          </a:p>
        </p:txBody>
      </p:sp>
      <p:sp>
        <p:nvSpPr>
          <p:cNvPr id="22" name="Schemat blokowy: decyzja 21"/>
          <p:cNvSpPr/>
          <p:nvPr/>
        </p:nvSpPr>
        <p:spPr>
          <a:xfrm>
            <a:off x="571472" y="5500702"/>
            <a:ext cx="1857388" cy="785818"/>
          </a:xfrm>
          <a:prstGeom prst="flowChartDecision">
            <a:avLst/>
          </a:prstGeom>
          <a:ln w="158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l-PL" sz="1000" dirty="0" smtClean="0"/>
              <a:t>Błąd mniejszy </a:t>
            </a:r>
          </a:p>
          <a:p>
            <a:pPr algn="ctr"/>
            <a:r>
              <a:rPr lang="pl-PL" sz="1000" dirty="0" smtClean="0"/>
              <a:t>od założonej tolerancji?</a:t>
            </a:r>
            <a:endParaRPr lang="pl-PL" sz="1000" dirty="0"/>
          </a:p>
        </p:txBody>
      </p:sp>
      <p:sp>
        <p:nvSpPr>
          <p:cNvPr id="23" name="Elipsa 22"/>
          <p:cNvSpPr/>
          <p:nvPr/>
        </p:nvSpPr>
        <p:spPr>
          <a:xfrm>
            <a:off x="1178695" y="6357958"/>
            <a:ext cx="642942" cy="285752"/>
          </a:xfrm>
          <a:prstGeom prst="ellipse">
            <a:avLst/>
          </a:prstGeom>
          <a:ln w="158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stop</a:t>
            </a:r>
            <a:endParaRPr lang="pl-PL" sz="1000" dirty="0"/>
          </a:p>
        </p:txBody>
      </p:sp>
      <p:cxnSp>
        <p:nvCxnSpPr>
          <p:cNvPr id="29" name="Łącznik prosty ze strzałką 28"/>
          <p:cNvCxnSpPr>
            <a:stCxn id="11" idx="4"/>
            <a:endCxn id="12" idx="0"/>
          </p:cNvCxnSpPr>
          <p:nvPr/>
        </p:nvCxnSpPr>
        <p:spPr>
          <a:xfrm rot="5400000">
            <a:off x="1464447" y="1107265"/>
            <a:ext cx="7143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>
            <a:stCxn id="12" idx="2"/>
          </p:cNvCxnSpPr>
          <p:nvPr/>
        </p:nvCxnSpPr>
        <p:spPr>
          <a:xfrm rot="5400000">
            <a:off x="1428331" y="1499777"/>
            <a:ext cx="142876" cy="794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>
            <a:stCxn id="13" idx="2"/>
          </p:cNvCxnSpPr>
          <p:nvPr/>
        </p:nvCxnSpPr>
        <p:spPr>
          <a:xfrm rot="5400000">
            <a:off x="1428728" y="1857364"/>
            <a:ext cx="142876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/>
          <p:nvPr/>
        </p:nvCxnSpPr>
        <p:spPr>
          <a:xfrm rot="5400000">
            <a:off x="1465241" y="2535231"/>
            <a:ext cx="7143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/>
          <p:nvPr/>
        </p:nvCxnSpPr>
        <p:spPr>
          <a:xfrm rot="5400000">
            <a:off x="1465241" y="2892421"/>
            <a:ext cx="7143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Kształt 35"/>
          <p:cNvCxnSpPr/>
          <p:nvPr/>
        </p:nvCxnSpPr>
        <p:spPr>
          <a:xfrm rot="16200000" flipH="1">
            <a:off x="2178827" y="3250405"/>
            <a:ext cx="357190" cy="285752"/>
          </a:xfrm>
          <a:prstGeom prst="bentConnector3">
            <a:avLst>
              <a:gd name="adj1" fmla="val 0"/>
            </a:avLst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Kształt 37"/>
          <p:cNvCxnSpPr/>
          <p:nvPr/>
        </p:nvCxnSpPr>
        <p:spPr>
          <a:xfrm rot="5400000">
            <a:off x="464315" y="3250405"/>
            <a:ext cx="357190" cy="285752"/>
          </a:xfrm>
          <a:prstGeom prst="bentConnector3">
            <a:avLst>
              <a:gd name="adj1" fmla="val -666"/>
            </a:avLst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ole tekstowe 38"/>
          <p:cNvSpPr txBox="1"/>
          <p:nvPr/>
        </p:nvSpPr>
        <p:spPr>
          <a:xfrm>
            <a:off x="428596" y="3000372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chemeClr val="bg1"/>
                </a:solidFill>
              </a:rPr>
              <a:t>NIE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3" name="pole tekstowe 42"/>
          <p:cNvSpPr txBox="1"/>
          <p:nvPr/>
        </p:nvSpPr>
        <p:spPr>
          <a:xfrm>
            <a:off x="2132192" y="3000372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chemeClr val="bg1"/>
                </a:solidFill>
              </a:rPr>
              <a:t>TAK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47" name="Łącznik łamany 46"/>
          <p:cNvCxnSpPr>
            <a:stCxn id="18" idx="2"/>
            <a:endCxn id="17" idx="2"/>
          </p:cNvCxnSpPr>
          <p:nvPr/>
        </p:nvCxnSpPr>
        <p:spPr>
          <a:xfrm rot="16200000" flipH="1">
            <a:off x="1589463" y="3411140"/>
            <a:ext cx="1588" cy="1321603"/>
          </a:xfrm>
          <a:prstGeom prst="bentConnector3">
            <a:avLst>
              <a:gd name="adj1" fmla="val 4198679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 rot="5400000">
            <a:off x="1464447" y="4179099"/>
            <a:ext cx="7143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 rot="5400000">
            <a:off x="1465241" y="4464057"/>
            <a:ext cx="7143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Kształt 35"/>
          <p:cNvCxnSpPr>
            <a:stCxn id="20" idx="3"/>
          </p:cNvCxnSpPr>
          <p:nvPr/>
        </p:nvCxnSpPr>
        <p:spPr>
          <a:xfrm>
            <a:off x="2214546" y="4714884"/>
            <a:ext cx="285752" cy="285752"/>
          </a:xfrm>
          <a:prstGeom prst="bentConnector2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ole tekstowe 54"/>
          <p:cNvSpPr txBox="1"/>
          <p:nvPr/>
        </p:nvSpPr>
        <p:spPr>
          <a:xfrm>
            <a:off x="2143108" y="4540101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chemeClr val="bg1"/>
                </a:solidFill>
              </a:rPr>
              <a:t>TAK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2" name="Kształt 61"/>
          <p:cNvCxnSpPr>
            <a:stCxn id="20" idx="1"/>
          </p:cNvCxnSpPr>
          <p:nvPr/>
        </p:nvCxnSpPr>
        <p:spPr>
          <a:xfrm rot="10800000" flipH="1">
            <a:off x="785786" y="1857366"/>
            <a:ext cx="714380" cy="2857518"/>
          </a:xfrm>
          <a:prstGeom prst="bentConnector4">
            <a:avLst>
              <a:gd name="adj1" fmla="val -84666"/>
              <a:gd name="adj2" fmla="val 100083"/>
            </a:avLst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pole tekstowe 75"/>
          <p:cNvSpPr txBox="1"/>
          <p:nvPr/>
        </p:nvSpPr>
        <p:spPr>
          <a:xfrm>
            <a:off x="285720" y="4500570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chemeClr val="bg1"/>
                </a:solidFill>
              </a:rPr>
              <a:t>NIE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94" name="Łącznik łamany 93"/>
          <p:cNvCxnSpPr>
            <a:stCxn id="21" idx="2"/>
            <a:endCxn id="22" idx="0"/>
          </p:cNvCxnSpPr>
          <p:nvPr/>
        </p:nvCxnSpPr>
        <p:spPr>
          <a:xfrm rot="5400000">
            <a:off x="1803778" y="5054215"/>
            <a:ext cx="142876" cy="75009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łamany 95"/>
          <p:cNvCxnSpPr>
            <a:stCxn id="22" idx="3"/>
          </p:cNvCxnSpPr>
          <p:nvPr/>
        </p:nvCxnSpPr>
        <p:spPr>
          <a:xfrm flipH="1" flipV="1">
            <a:off x="1500166" y="1500174"/>
            <a:ext cx="928694" cy="4393437"/>
          </a:xfrm>
          <a:prstGeom prst="bentConnector4">
            <a:avLst>
              <a:gd name="adj1" fmla="val -44102"/>
              <a:gd name="adj2" fmla="val 100001"/>
            </a:avLst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pole tekstowe 103"/>
          <p:cNvSpPr txBox="1"/>
          <p:nvPr/>
        </p:nvSpPr>
        <p:spPr>
          <a:xfrm>
            <a:off x="2428860" y="5683109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chemeClr val="bg1"/>
                </a:solidFill>
              </a:rPr>
              <a:t>NIE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05" name="pole tekstowe 104"/>
          <p:cNvSpPr txBox="1"/>
          <p:nvPr/>
        </p:nvSpPr>
        <p:spPr>
          <a:xfrm>
            <a:off x="1632126" y="6183175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>
                <a:solidFill>
                  <a:schemeClr val="bg1"/>
                </a:solidFill>
              </a:rPr>
              <a:t>TAK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06" name="Łącznik prosty ze strzałką 105"/>
          <p:cNvCxnSpPr/>
          <p:nvPr/>
        </p:nvCxnSpPr>
        <p:spPr>
          <a:xfrm rot="5400000">
            <a:off x="1465241" y="6321445"/>
            <a:ext cx="71438" cy="1588"/>
          </a:xfrm>
          <a:prstGeom prst="straightConnector1">
            <a:avLst/>
          </a:prstGeom>
          <a:ln>
            <a:solidFill>
              <a:schemeClr val="bg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pole tekstowe 108"/>
          <p:cNvSpPr txBox="1"/>
          <p:nvPr/>
        </p:nvSpPr>
        <p:spPr>
          <a:xfrm>
            <a:off x="2928926" y="500042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Przykład – uczenie perceptronu</a:t>
            </a:r>
          </a:p>
        </p:txBody>
      </p:sp>
      <p:sp>
        <p:nvSpPr>
          <p:cNvPr id="113" name="pole tekstowe 112"/>
          <p:cNvSpPr txBox="1"/>
          <p:nvPr/>
        </p:nvSpPr>
        <p:spPr>
          <a:xfrm>
            <a:off x="2928926" y="2000240"/>
            <a:ext cx="5857916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t=1: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)∙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w2 = 2 + 1 ∙(-1) 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∙1 = 2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(2 &gt; 0)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y =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Pozostaw wagi bez </a:t>
            </a:r>
            <a:r>
              <a:rPr lang="pl-PL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zmian</a:t>
            </a:r>
            <a:r>
              <a:rPr lang="pl-PL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t=2: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s=b+x1(t)∙w1+x2(t)∙w2 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3 ∙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(-1)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2 ∙1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(1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0)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y ≠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Zmodyfikuj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wagi!</a:t>
            </a:r>
          </a:p>
          <a:p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w1=w1+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x1(t)=(-1)+(-1)*3=-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4	→ w1=-4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w2=w2+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x2(t)=1+(-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)*2=-1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	→ w2=-1</a:t>
            </a: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b=b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=2+(-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b=1</a:t>
            </a: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t=3: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s=b+x1(t)∙w1+x2(t)∙w2 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3 ∙(-4)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5 ∙(-1)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-6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(-6 &lt; 0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 y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≠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Zmodyfikuj wagi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w1=w1+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x1(t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)=(-4)+1*3=-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w1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=-1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w2=w2+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x2(t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)=(-1)+1*5=4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w2=4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b=b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=1+1=2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	→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b=2</a:t>
            </a:r>
            <a:endParaRPr lang="pl-PL" sz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t=4: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s=b+x1(t)∙w1+x2(t)∙w2 = 2 +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∙(-1) 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∙4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(2 &gt; 0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f(s) = y =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y ≠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Zmodyfikuj wagi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w1=w1+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x1(t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)=(-1)+(-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)*4=-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w1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=-5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w2=w2+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∙ x2(t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)=4+(-1)*1=3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	→ 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w2=3</a:t>
            </a:r>
            <a:endParaRPr lang="pl-PL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b=b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ywzor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=2+(-1)=</a:t>
            </a:r>
            <a:r>
              <a:rPr lang="pl-PL" sz="12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1200" b="1" dirty="0" smtClean="0">
                <a:latin typeface="Times New Roman" pitchFamily="18" charset="0"/>
                <a:cs typeface="Times New Roman" pitchFamily="18" charset="0"/>
              </a:rPr>
              <a:t> 		→ b=1</a:t>
            </a:r>
            <a:endParaRPr lang="pl-PL" sz="1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l-PL" sz="1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WARTOŚĆ BŁĘDU:  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0  </a:t>
            </a:r>
            <a:r>
              <a:rPr lang="pl-PL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kolejna epoka!</a:t>
            </a:r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pole tekstowe 113"/>
          <p:cNvSpPr txBox="1"/>
          <p:nvPr/>
        </p:nvSpPr>
        <p:spPr>
          <a:xfrm>
            <a:off x="2928926" y="6429396"/>
            <a:ext cx="55721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n=2 – liczba wejść;     t=1,2,…,m, gdzie m=4 </a:t>
            </a:r>
            <a:r>
              <a:rPr lang="pl-PL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liczebność próbki (epoki</a:t>
            </a:r>
            <a:r>
              <a:rPr lang="pl-PL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l-PL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0" name="Grupa 59"/>
          <p:cNvGrpSpPr/>
          <p:nvPr/>
        </p:nvGrpSpPr>
        <p:grpSpPr>
          <a:xfrm>
            <a:off x="2928926" y="5889199"/>
            <a:ext cx="5214974" cy="540197"/>
            <a:chOff x="2928926" y="5889199"/>
            <a:chExt cx="5214974" cy="540197"/>
          </a:xfrm>
        </p:grpSpPr>
        <p:cxnSp>
          <p:nvCxnSpPr>
            <p:cNvPr id="48" name="Łącznik prosty 47"/>
            <p:cNvCxnSpPr/>
            <p:nvPr/>
          </p:nvCxnSpPr>
          <p:spPr>
            <a:xfrm>
              <a:off x="3000364" y="6176539"/>
              <a:ext cx="514353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Prostokąt 49"/>
            <p:cNvSpPr/>
            <p:nvPr/>
          </p:nvSpPr>
          <p:spPr>
            <a:xfrm>
              <a:off x="2928926" y="5890787"/>
              <a:ext cx="1643074" cy="538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Epoka </a:t>
              </a: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III</a:t>
              </a:r>
            </a:p>
            <a:p>
              <a:pPr>
                <a:spcAft>
                  <a:spcPts val="600"/>
                </a:spcAft>
              </a:pP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pl-PL" sz="12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1" name="Łącznik prosty 50"/>
            <p:cNvCxnSpPr/>
            <p:nvPr/>
          </p:nvCxnSpPr>
          <p:spPr>
            <a:xfrm>
              <a:off x="3000364" y="5889199"/>
              <a:ext cx="514353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6" name="Tabela 55"/>
          <p:cNvGraphicFramePr>
            <a:graphicFrameLocks noGrp="1"/>
          </p:cNvGraphicFramePr>
          <p:nvPr/>
        </p:nvGraphicFramePr>
        <p:xfrm>
          <a:off x="3000364" y="1071546"/>
          <a:ext cx="2214579" cy="822960"/>
        </p:xfrm>
        <a:graphic>
          <a:graphicData uri="http://schemas.openxmlformats.org/drawingml/2006/table">
            <a:tbl>
              <a:tblPr firstCol="1" lastCol="1" bandRow="1">
                <a:tableStyleId>{5C22544A-7EE6-4342-B048-85BDC9FD1C3A}</a:tableStyleId>
              </a:tblPr>
              <a:tblGrid>
                <a:gridCol w="511057"/>
                <a:gridCol w="1107290"/>
                <a:gridCol w="596232"/>
              </a:tblGrid>
              <a:tr h="26193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pl-PL" sz="1400" b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WAGI</a:t>
                      </a:r>
                      <a:endParaRPr lang="pl-PL" sz="14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" anchor="ctr" anchorCtr="1"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w2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</a:tr>
              <a:tr h="261939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b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7" name="Tabela 56"/>
          <p:cNvGraphicFramePr>
            <a:graphicFrameLocks noGrp="1"/>
          </p:cNvGraphicFramePr>
          <p:nvPr/>
        </p:nvGraphicFramePr>
        <p:xfrm>
          <a:off x="5429256" y="928670"/>
          <a:ext cx="3429024" cy="1082040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657044"/>
                <a:gridCol w="554397"/>
                <a:gridCol w="554397"/>
                <a:gridCol w="554397"/>
                <a:gridCol w="575386"/>
                <a:gridCol w="533403"/>
              </a:tblGrid>
              <a:tr h="222363">
                <a:tc>
                  <a:txBody>
                    <a:bodyPr/>
                    <a:lstStyle/>
                    <a:p>
                      <a:endParaRPr lang="pl-PL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t=1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</a:t>
                      </a:r>
                      <a:r>
                        <a:rPr lang="pl-PL" sz="1100" dirty="0" smtClean="0"/>
                        <a:t>2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</a:t>
                      </a:r>
                      <a:r>
                        <a:rPr lang="pl-PL" sz="1100" dirty="0" smtClean="0"/>
                        <a:t>3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dirty="0" smtClean="0"/>
                        <a:t>t=</a:t>
                      </a:r>
                      <a:r>
                        <a:rPr lang="pl-PL" sz="1100" dirty="0" smtClean="0"/>
                        <a:t>4</a:t>
                      </a:r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1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vert="vert" anchor="ctr" anchorCtr="1"/>
                </a:tc>
              </a:tr>
              <a:tr h="2354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x</a:t>
                      </a:r>
                      <a:r>
                        <a:rPr lang="pl-PL" sz="1000" b="0" dirty="0" smtClean="0"/>
                        <a:t>1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CIĄG UCZĄCY</a:t>
                      </a:r>
                      <a:endParaRPr lang="pl-PL" sz="1400" b="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6000" vert="vert" anchor="ctr" anchorCtr="1"/>
                </a:tc>
              </a:tr>
              <a:tr h="235444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x</a:t>
                      </a:r>
                      <a:r>
                        <a:rPr lang="pl-PL" sz="900" b="0" dirty="0" smtClean="0"/>
                        <a:t>2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2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5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1</a:t>
                      </a:r>
                      <a:endParaRPr lang="pl-PL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</a:tr>
              <a:tr h="235444">
                <a:tc>
                  <a:txBody>
                    <a:bodyPr/>
                    <a:lstStyle/>
                    <a:p>
                      <a:r>
                        <a:rPr lang="pl-PL" sz="1200" b="1" dirty="0" err="1" smtClean="0"/>
                        <a:t>y</a:t>
                      </a:r>
                      <a:r>
                        <a:rPr lang="pl-PL" sz="900" b="0" dirty="0" err="1" smtClean="0"/>
                        <a:t>wzor</a:t>
                      </a:r>
                      <a:endParaRPr lang="pl-P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-1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1</a:t>
                      </a:r>
                      <a:endParaRPr lang="pl-P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-1</a:t>
                      </a:r>
                      <a:endParaRPr lang="pl-PL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2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9" name="Grupa 58"/>
          <p:cNvGrpSpPr/>
          <p:nvPr/>
        </p:nvGrpSpPr>
        <p:grpSpPr>
          <a:xfrm>
            <a:off x="2928926" y="2017746"/>
            <a:ext cx="5214974" cy="553998"/>
            <a:chOff x="2928926" y="2017746"/>
            <a:chExt cx="5214974" cy="553998"/>
          </a:xfrm>
        </p:grpSpPr>
        <p:cxnSp>
          <p:nvCxnSpPr>
            <p:cNvPr id="116" name="Łącznik prosty 115"/>
            <p:cNvCxnSpPr/>
            <p:nvPr/>
          </p:nvCxnSpPr>
          <p:spPr>
            <a:xfrm>
              <a:off x="3000364" y="2285992"/>
              <a:ext cx="514353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pole tekstowe 57"/>
            <p:cNvSpPr txBox="1"/>
            <p:nvPr/>
          </p:nvSpPr>
          <p:spPr>
            <a:xfrm>
              <a:off x="2928926" y="2017746"/>
              <a:ext cx="11430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Epoka </a:t>
              </a:r>
              <a:r>
                <a:rPr lang="pl-PL" sz="1200" b="1" dirty="0" smtClean="0">
                  <a:latin typeface="Times New Roman" pitchFamily="18" charset="0"/>
                  <a:cs typeface="Times New Roman" pitchFamily="18" charset="0"/>
                </a:rPr>
                <a:t>II</a:t>
              </a:r>
              <a:endParaRPr lang="pl-PL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pl-PL" dirty="0"/>
            </a:p>
          </p:txBody>
        </p:sp>
      </p:grpSp>
      <p:grpSp>
        <p:nvGrpSpPr>
          <p:cNvPr id="61" name="Grupa 60"/>
          <p:cNvGrpSpPr/>
          <p:nvPr/>
        </p:nvGrpSpPr>
        <p:grpSpPr>
          <a:xfrm>
            <a:off x="3642512" y="1000902"/>
            <a:ext cx="414898" cy="928694"/>
            <a:chOff x="3642512" y="1000902"/>
            <a:chExt cx="414898" cy="928694"/>
          </a:xfrm>
        </p:grpSpPr>
        <p:cxnSp>
          <p:nvCxnSpPr>
            <p:cNvPr id="63" name="Łącznik prosty 62"/>
            <p:cNvCxnSpPr/>
            <p:nvPr/>
          </p:nvCxnSpPr>
          <p:spPr>
            <a:xfrm rot="5400000">
              <a:off x="3178959" y="1464455"/>
              <a:ext cx="928694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pole tekstowe 63"/>
            <p:cNvSpPr txBox="1"/>
            <p:nvPr/>
          </p:nvSpPr>
          <p:spPr>
            <a:xfrm>
              <a:off x="3714744" y="1071546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-1</a:t>
              </a:r>
              <a:endParaRPr lang="pl-PL" sz="1200" dirty="0"/>
            </a:p>
          </p:txBody>
        </p:sp>
        <p:sp>
          <p:nvSpPr>
            <p:cNvPr id="65" name="pole tekstowe 64"/>
            <p:cNvSpPr txBox="1"/>
            <p:nvPr/>
          </p:nvSpPr>
          <p:spPr>
            <a:xfrm>
              <a:off x="3786182" y="1357298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1</a:t>
              </a:r>
              <a:endParaRPr lang="pl-PL" sz="1200" dirty="0"/>
            </a:p>
          </p:txBody>
        </p:sp>
        <p:sp>
          <p:nvSpPr>
            <p:cNvPr id="66" name="pole tekstowe 65"/>
            <p:cNvSpPr txBox="1"/>
            <p:nvPr/>
          </p:nvSpPr>
          <p:spPr>
            <a:xfrm>
              <a:off x="3786182" y="1643050"/>
              <a:ext cx="2712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2</a:t>
              </a:r>
              <a:endParaRPr lang="pl-PL" sz="1200" dirty="0"/>
            </a:p>
          </p:txBody>
        </p:sp>
      </p:grpSp>
      <p:grpSp>
        <p:nvGrpSpPr>
          <p:cNvPr id="67" name="Grupa 66"/>
          <p:cNvGrpSpPr/>
          <p:nvPr/>
        </p:nvGrpSpPr>
        <p:grpSpPr>
          <a:xfrm>
            <a:off x="3929058" y="1000108"/>
            <a:ext cx="328936" cy="928694"/>
            <a:chOff x="3642512" y="1000902"/>
            <a:chExt cx="328936" cy="928694"/>
          </a:xfrm>
        </p:grpSpPr>
        <p:cxnSp>
          <p:nvCxnSpPr>
            <p:cNvPr id="68" name="Łącznik prosty 67"/>
            <p:cNvCxnSpPr/>
            <p:nvPr/>
          </p:nvCxnSpPr>
          <p:spPr>
            <a:xfrm rot="5400000">
              <a:off x="3178959" y="1464455"/>
              <a:ext cx="928694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ole tekstowe 68"/>
            <p:cNvSpPr txBox="1"/>
            <p:nvPr/>
          </p:nvSpPr>
          <p:spPr>
            <a:xfrm>
              <a:off x="3642512" y="1071546"/>
              <a:ext cx="3289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-4</a:t>
              </a:r>
              <a:endParaRPr lang="pl-PL" sz="1200" dirty="0"/>
            </a:p>
          </p:txBody>
        </p:sp>
        <p:sp>
          <p:nvSpPr>
            <p:cNvPr id="70" name="pole tekstowe 69"/>
            <p:cNvSpPr txBox="1"/>
            <p:nvPr/>
          </p:nvSpPr>
          <p:spPr>
            <a:xfrm>
              <a:off x="3642512" y="1357298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-1</a:t>
              </a:r>
              <a:endParaRPr lang="pl-PL" sz="1200" dirty="0"/>
            </a:p>
          </p:txBody>
        </p:sp>
        <p:sp>
          <p:nvSpPr>
            <p:cNvPr id="71" name="pole tekstowe 70"/>
            <p:cNvSpPr txBox="1"/>
            <p:nvPr/>
          </p:nvSpPr>
          <p:spPr>
            <a:xfrm>
              <a:off x="3713950" y="1643050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1</a:t>
              </a:r>
              <a:endParaRPr lang="pl-PL" sz="1200" dirty="0"/>
            </a:p>
          </p:txBody>
        </p:sp>
      </p:grpSp>
      <p:grpSp>
        <p:nvGrpSpPr>
          <p:cNvPr id="72" name="Grupa 71"/>
          <p:cNvGrpSpPr/>
          <p:nvPr/>
        </p:nvGrpSpPr>
        <p:grpSpPr>
          <a:xfrm>
            <a:off x="4085664" y="1000108"/>
            <a:ext cx="380330" cy="928694"/>
            <a:chOff x="3642512" y="1000902"/>
            <a:chExt cx="380330" cy="928694"/>
          </a:xfrm>
        </p:grpSpPr>
        <p:cxnSp>
          <p:nvCxnSpPr>
            <p:cNvPr id="73" name="Łącznik prosty 72"/>
            <p:cNvCxnSpPr/>
            <p:nvPr/>
          </p:nvCxnSpPr>
          <p:spPr>
            <a:xfrm rot="5400000">
              <a:off x="3178959" y="1464455"/>
              <a:ext cx="928694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pole tekstowe 73"/>
            <p:cNvSpPr txBox="1"/>
            <p:nvPr/>
          </p:nvSpPr>
          <p:spPr>
            <a:xfrm>
              <a:off x="3714744" y="1071546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-1</a:t>
              </a:r>
              <a:endParaRPr lang="pl-PL" sz="1200" dirty="0"/>
            </a:p>
          </p:txBody>
        </p:sp>
        <p:sp>
          <p:nvSpPr>
            <p:cNvPr id="75" name="pole tekstowe 74"/>
            <p:cNvSpPr txBox="1"/>
            <p:nvPr/>
          </p:nvSpPr>
          <p:spPr>
            <a:xfrm>
              <a:off x="3700220" y="1357298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 </a:t>
              </a:r>
              <a:r>
                <a:rPr lang="pl-PL" sz="1200" dirty="0" smtClean="0"/>
                <a:t>4</a:t>
              </a:r>
              <a:endParaRPr lang="pl-PL" sz="1200" dirty="0"/>
            </a:p>
          </p:txBody>
        </p:sp>
        <p:sp>
          <p:nvSpPr>
            <p:cNvPr id="77" name="pole tekstowe 76"/>
            <p:cNvSpPr txBox="1"/>
            <p:nvPr/>
          </p:nvSpPr>
          <p:spPr>
            <a:xfrm>
              <a:off x="3700220" y="1643050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 2</a:t>
              </a:r>
              <a:endParaRPr lang="pl-PL" sz="1200" dirty="0"/>
            </a:p>
          </p:txBody>
        </p:sp>
      </p:grpSp>
      <p:grpSp>
        <p:nvGrpSpPr>
          <p:cNvPr id="78" name="Grupa 77"/>
          <p:cNvGrpSpPr/>
          <p:nvPr/>
        </p:nvGrpSpPr>
        <p:grpSpPr>
          <a:xfrm>
            <a:off x="4286248" y="1000108"/>
            <a:ext cx="365806" cy="928694"/>
            <a:chOff x="3642512" y="1000902"/>
            <a:chExt cx="365806" cy="928694"/>
          </a:xfrm>
        </p:grpSpPr>
        <p:cxnSp>
          <p:nvCxnSpPr>
            <p:cNvPr id="79" name="Łącznik prosty 78"/>
            <p:cNvCxnSpPr/>
            <p:nvPr/>
          </p:nvCxnSpPr>
          <p:spPr>
            <a:xfrm rot="5400000">
              <a:off x="3178959" y="1464455"/>
              <a:ext cx="928694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pole tekstowe 79"/>
            <p:cNvSpPr txBox="1"/>
            <p:nvPr/>
          </p:nvSpPr>
          <p:spPr>
            <a:xfrm>
              <a:off x="3714744" y="1071546"/>
              <a:ext cx="2664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5</a:t>
              </a:r>
              <a:endParaRPr lang="pl-PL" sz="1200" dirty="0"/>
            </a:p>
          </p:txBody>
        </p:sp>
        <p:sp>
          <p:nvSpPr>
            <p:cNvPr id="81" name="pole tekstowe 80"/>
            <p:cNvSpPr txBox="1"/>
            <p:nvPr/>
          </p:nvSpPr>
          <p:spPr>
            <a:xfrm>
              <a:off x="3700220" y="1357298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 </a:t>
              </a:r>
              <a:r>
                <a:rPr lang="pl-PL" sz="1200" dirty="0" smtClean="0"/>
                <a:t>3</a:t>
              </a:r>
              <a:endParaRPr lang="pl-PL" sz="1200" dirty="0"/>
            </a:p>
          </p:txBody>
        </p:sp>
        <p:sp>
          <p:nvSpPr>
            <p:cNvPr id="82" name="pole tekstowe 81"/>
            <p:cNvSpPr txBox="1"/>
            <p:nvPr/>
          </p:nvSpPr>
          <p:spPr>
            <a:xfrm>
              <a:off x="3728474" y="1643050"/>
              <a:ext cx="250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200" dirty="0" smtClean="0"/>
                <a:t>1</a:t>
              </a:r>
              <a:endParaRPr lang="pl-PL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541</TotalTime>
  <Words>1074</Words>
  <PresentationFormat>Pokaz na ekranie (4:3)</PresentationFormat>
  <Paragraphs>275</Paragraphs>
  <Slides>7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Miejski</vt:lpstr>
      <vt:lpstr>Microsoft Equation 3.0</vt:lpstr>
      <vt:lpstr>Sztuczne Sieci Neuronowe</vt:lpstr>
      <vt:lpstr>Uproszczony schemat neuronu          i jego połączenia z sąsiednim neuronem</vt:lpstr>
      <vt:lpstr>Model neuronu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Ania</dc:creator>
  <cp:lastModifiedBy>AT</cp:lastModifiedBy>
  <cp:revision>66</cp:revision>
  <dcterms:created xsi:type="dcterms:W3CDTF">2007-11-07T23:26:32Z</dcterms:created>
  <dcterms:modified xsi:type="dcterms:W3CDTF">2007-11-08T08:38:12Z</dcterms:modified>
</cp:coreProperties>
</file>