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6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FF66"/>
    <a:srgbClr val="FF00F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yl z motywem 2 — Ak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2008-11-19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dirty="0" err="1" smtClean="0"/>
              <a:t>obliczeNIA</a:t>
            </a:r>
            <a:r>
              <a:rPr lang="pl-PL" sz="4800" dirty="0" smtClean="0"/>
              <a:t> </a:t>
            </a:r>
            <a:br>
              <a:rPr lang="pl-PL" sz="4800" dirty="0" smtClean="0"/>
            </a:br>
            <a:r>
              <a:rPr lang="pl-PL" sz="4800" dirty="0" err="1" smtClean="0"/>
              <a:t>symbolicznE</a:t>
            </a:r>
            <a:r>
              <a:rPr lang="pl-PL" sz="4800" dirty="0" smtClean="0"/>
              <a:t> </a:t>
            </a: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000" dirty="0" smtClean="0"/>
              <a:t>w </a:t>
            </a:r>
            <a:r>
              <a:rPr lang="pl-PL" sz="4000" dirty="0" err="1" smtClean="0"/>
              <a:t>MATLAB’ie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/>
              <a:t>Symbolic</a:t>
            </a:r>
            <a:r>
              <a:rPr lang="pl-PL" i="1" dirty="0" smtClean="0"/>
              <a:t> </a:t>
            </a:r>
            <a:r>
              <a:rPr lang="pl-PL" i="1" dirty="0" err="1" smtClean="0"/>
              <a:t>Math</a:t>
            </a:r>
            <a:r>
              <a:rPr lang="pl-PL" i="1" dirty="0" smtClean="0"/>
              <a:t> </a:t>
            </a:r>
            <a:r>
              <a:rPr lang="pl-PL" i="1" dirty="0" err="1" smtClean="0"/>
              <a:t>Toolbox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72198" y="6072206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Anna </a:t>
            </a:r>
            <a:r>
              <a:rPr lang="pl-PL" dirty="0" err="1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Tomkowska</a:t>
            </a:r>
            <a:endParaRPr lang="pl-PL" dirty="0" smtClean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r>
              <a:rPr lang="pl-PL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Politechnika Koszalińska</a:t>
            </a:r>
            <a:endParaRPr lang="pl-PL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Polecenie </a:t>
            </a:r>
            <a:r>
              <a:rPr lang="pl-PL" sz="3600" dirty="0" err="1" smtClean="0"/>
              <a:t>int</a:t>
            </a:r>
            <a:r>
              <a:rPr lang="pl-PL" sz="3600" dirty="0" smtClean="0"/>
              <a:t> - całkowanie</a:t>
            </a:r>
            <a:endParaRPr lang="pl-PL" sz="36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1472" y="1285860"/>
            <a:ext cx="77153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t a b 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Całka nieoznaczona z funkcji f względem x</a:t>
            </a: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pl-PL" dirty="0" err="1" smtClean="0">
                <a:latin typeface="Courier New" pitchFamily="49" charset="0"/>
                <a:cs typeface="Courier New" pitchFamily="49" charset="0"/>
              </a:rPr>
              <a:t>x^n</a:t>
            </a:r>
            <a:endParaRPr lang="pl-PL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(f) 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lub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 err="1" smtClean="0">
                <a:latin typeface="Courier New" pitchFamily="49" charset="0"/>
                <a:cs typeface="Courier New" pitchFamily="49" charset="0"/>
              </a:rPr>
              <a:t>f,x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x^(n+1)/(</a:t>
            </a:r>
            <a:r>
              <a:rPr lang="pl-PL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n+1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pl-PL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Całka nieoznaczona z funkcji f względem t</a:t>
            </a:r>
            <a:endParaRPr lang="pl-PL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cos(</a:t>
            </a:r>
            <a:r>
              <a:rPr lang="pl-PL" dirty="0" err="1" smtClean="0">
                <a:latin typeface="Courier New" pitchFamily="49" charset="0"/>
                <a:cs typeface="Courier New" pitchFamily="49" charset="0"/>
              </a:rPr>
              <a:t>a*t+b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(f) 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lub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 err="1" smtClean="0">
                <a:latin typeface="Courier New" pitchFamily="49" charset="0"/>
                <a:cs typeface="Courier New" pitchFamily="49" charset="0"/>
              </a:rPr>
              <a:t>f,t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1/</a:t>
            </a:r>
            <a:r>
              <a:rPr lang="pl-PL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a*sin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a*t+b</a:t>
            </a: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pl-PL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Całka oznaczona funkcji f w przedziale &lt;0;1&gt; względem x </a:t>
            </a: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x^3</a:t>
            </a:r>
            <a:endParaRPr lang="pl-PL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(f,0,1) 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lub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(f,x,0,1) </a:t>
            </a:r>
            <a:endParaRPr lang="pl-PL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1/4</a:t>
            </a: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/>
        </p:nvGraphicFramePr>
        <p:xfrm>
          <a:off x="6143636" y="1857364"/>
          <a:ext cx="1928826" cy="896497"/>
        </p:xfrm>
        <a:graphic>
          <a:graphicData uri="http://schemas.openxmlformats.org/presentationml/2006/ole">
            <p:oleObj spid="_x0000_s19458" name="Equation" r:id="rId3" imgW="901440" imgH="41904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643438" y="3643314"/>
          <a:ext cx="3857625" cy="896938"/>
        </p:xfrm>
        <a:graphic>
          <a:graphicData uri="http://schemas.openxmlformats.org/presentationml/2006/ole">
            <p:oleObj spid="_x0000_s19459" name="Equation" r:id="rId4" imgW="1803240" imgH="41904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6215074" y="5357826"/>
          <a:ext cx="1439862" cy="1033462"/>
        </p:xfrm>
        <a:graphic>
          <a:graphicData uri="http://schemas.openxmlformats.org/presentationml/2006/ole">
            <p:oleObj spid="_x0000_s19460" name="Equation" r:id="rId5" imgW="6728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Polecenie </a:t>
            </a:r>
            <a:r>
              <a:rPr lang="pl-PL" dirty="0" err="1" smtClean="0"/>
              <a:t>solve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28596" y="1500174"/>
            <a:ext cx="750099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Równania</a:t>
            </a:r>
          </a:p>
          <a:p>
            <a:endParaRPr lang="pl-PL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 b c x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solve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(a*x^2 + b*x + c); 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	%(1)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solve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‘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a*x^2 + b*x + c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= 0’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 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pretty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solve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('p*sin(x) = r')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		%(2)</a:t>
            </a:r>
          </a:p>
          <a:p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solve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'x^2 + x*y + y = 3',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'x^2 - 4*x + 3 = 0')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	%(3)</a:t>
            </a:r>
          </a:p>
          <a:p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pl-PL" sz="1600" dirty="0" err="1" smtClean="0">
                <a:latin typeface="Courier New" pitchFamily="49" charset="0"/>
                <a:cs typeface="Courier New" pitchFamily="49" charset="0"/>
              </a:rPr>
              <a:t>a,u,v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solve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('a*u^2 + v^2',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	 'u - v = 1',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	 'a^2 - 5*a + 6') 	%(4)</a:t>
            </a:r>
          </a:p>
          <a:p>
            <a:r>
              <a:rPr lang="pl-PL" sz="1600" dirty="0" smtClean="0"/>
              <a:t> </a:t>
            </a:r>
          </a:p>
          <a:p>
            <a:endParaRPr lang="pl-PL" sz="1600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000760" y="1857364"/>
          <a:ext cx="2713979" cy="3147620"/>
        </p:xfrm>
        <a:graphic>
          <a:graphicData uri="http://schemas.openxmlformats.org/presentationml/2006/ole">
            <p:oleObj spid="_x0000_s21507" name="Equation" r:id="rId3" imgW="1231560" imgH="1726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Polecenie </a:t>
            </a:r>
            <a:r>
              <a:rPr lang="pl-PL" sz="3600" b="1" dirty="0" err="1" smtClean="0"/>
              <a:t>det</a:t>
            </a:r>
            <a:r>
              <a:rPr lang="pl-PL" sz="3600" dirty="0" smtClean="0"/>
              <a:t> – </a:t>
            </a:r>
            <a:br>
              <a:rPr lang="pl-PL" sz="3600" dirty="0" smtClean="0"/>
            </a:br>
            <a:r>
              <a:rPr lang="pl-PL" sz="3600" dirty="0" smtClean="0"/>
              <a:t>wyznacznik macierzy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1900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pl-PL" sz="1900" dirty="0" smtClean="0">
                <a:latin typeface="Courier New" pitchFamily="49" charset="0"/>
                <a:cs typeface="Courier New" pitchFamily="49" charset="0"/>
              </a:rPr>
              <a:t> a b c d</a:t>
            </a:r>
          </a:p>
          <a:p>
            <a:pPr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&gt;&gt; A=[a b;c d]</a:t>
            </a:r>
          </a:p>
          <a:p>
            <a:pPr>
              <a:buNone/>
            </a:pPr>
            <a:r>
              <a:rPr lang="pt-BR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 =</a:t>
            </a:r>
          </a:p>
          <a:p>
            <a:pPr>
              <a:buNone/>
            </a:pPr>
            <a:r>
              <a:rPr lang="pt-BR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[ a, b]</a:t>
            </a:r>
          </a:p>
          <a:p>
            <a:pPr>
              <a:buNone/>
            </a:pPr>
            <a:r>
              <a:rPr lang="pt-BR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[ c, d]</a:t>
            </a: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1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900" dirty="0" err="1" smtClean="0">
                <a:latin typeface="Courier New" pitchFamily="49" charset="0"/>
                <a:cs typeface="Courier New" pitchFamily="49" charset="0"/>
              </a:rPr>
              <a:t>wyzn</a:t>
            </a:r>
            <a:r>
              <a:rPr lang="pl-PL" sz="19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dirty="0" err="1" smtClean="0">
                <a:latin typeface="Courier New" pitchFamily="49" charset="0"/>
                <a:cs typeface="Courier New" pitchFamily="49" charset="0"/>
              </a:rPr>
              <a:t>det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(A)</a:t>
            </a:r>
            <a:endParaRPr lang="pl-PL" sz="19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9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wyzn</a:t>
            </a:r>
            <a:r>
              <a:rPr lang="en-US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>
              <a:buNone/>
            </a:pPr>
            <a:r>
              <a:rPr lang="en-US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a*d-b*c</a:t>
            </a: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1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900" dirty="0" err="1" smtClean="0">
                <a:latin typeface="Courier New" pitchFamily="49" charset="0"/>
                <a:cs typeface="Courier New" pitchFamily="49" charset="0"/>
              </a:rPr>
              <a:t>wyzn</a:t>
            </a:r>
            <a:r>
              <a:rPr lang="pl-PL" sz="19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subs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900" dirty="0" err="1" smtClean="0">
                <a:latin typeface="Courier New" pitchFamily="49" charset="0"/>
                <a:cs typeface="Courier New" pitchFamily="49" charset="0"/>
              </a:rPr>
              <a:t>wyzn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pl-PL" sz="19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,3)</a:t>
            </a:r>
            <a:r>
              <a:rPr lang="en-US" sz="1900" i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pl-PL" sz="19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9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wyzn</a:t>
            </a:r>
            <a:r>
              <a:rPr lang="en-US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pl-PL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3*d-b*c</a:t>
            </a: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d=4;</a:t>
            </a:r>
            <a:r>
              <a:rPr lang="pl-PL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b=2;</a:t>
            </a:r>
            <a:r>
              <a:rPr lang="pl-PL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c=5;</a:t>
            </a:r>
            <a:endParaRPr lang="pl-PL" sz="1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900" dirty="0" err="1" smtClean="0">
                <a:latin typeface="Courier New" pitchFamily="49" charset="0"/>
                <a:cs typeface="Courier New" pitchFamily="49" charset="0"/>
              </a:rPr>
              <a:t>wyzn</a:t>
            </a:r>
            <a:r>
              <a:rPr lang="pl-PL" sz="19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l-PL" sz="1900" b="1" dirty="0" err="1" smtClean="0">
                <a:latin typeface="Courier New" pitchFamily="49" charset="0"/>
                <a:cs typeface="Courier New" pitchFamily="49" charset="0"/>
              </a:rPr>
              <a:t>subs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900" dirty="0" err="1" smtClean="0">
                <a:latin typeface="Courier New" pitchFamily="49" charset="0"/>
                <a:cs typeface="Courier New" pitchFamily="49" charset="0"/>
              </a:rPr>
              <a:t>wyzn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pl-PL" sz="19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sz="19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wyzn</a:t>
            </a:r>
            <a:r>
              <a:rPr lang="pl-PL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=</a:t>
            </a: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9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Polecenia </a:t>
            </a:r>
            <a:r>
              <a:rPr lang="pl-PL" sz="3600" dirty="0" err="1" smtClean="0"/>
              <a:t>expand</a:t>
            </a:r>
            <a:r>
              <a:rPr lang="pl-PL" sz="3600" dirty="0" smtClean="0"/>
              <a:t>, </a:t>
            </a:r>
            <a:r>
              <a:rPr lang="pl-PL" sz="3600" dirty="0" err="1" smtClean="0"/>
              <a:t>collect</a:t>
            </a:r>
            <a:r>
              <a:rPr lang="pl-PL" sz="3600" dirty="0" smtClean="0"/>
              <a:t> i </a:t>
            </a:r>
            <a:r>
              <a:rPr lang="pl-PL" sz="3600" dirty="0" err="1" smtClean="0"/>
              <a:t>simplify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b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 c d x s 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 f=(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)^2</a:t>
            </a: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b="1" dirty="0" err="1" smtClean="0">
                <a:latin typeface="Courier New" pitchFamily="49" charset="0"/>
                <a:cs typeface="Courier New" pitchFamily="49" charset="0"/>
              </a:rPr>
              <a:t>expand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(f)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66FF66"/>
                </a:solidFill>
              </a:rPr>
              <a:t>%rozwinięcie wzoru </a:t>
            </a:r>
            <a:endParaRPr lang="pl-PL" dirty="0" smtClean="0">
              <a:solidFill>
                <a:srgbClr val="66FF6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</a:t>
            </a:r>
          </a:p>
          <a:p>
            <a:pPr>
              <a:buNone/>
            </a:pP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a^2+2*a*b+b^2</a:t>
            </a:r>
          </a:p>
          <a:p>
            <a:pPr>
              <a:buNone/>
            </a:pP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dirty="0" err="1" smtClean="0">
                <a:latin typeface="Courier New" pitchFamily="49" charset="0"/>
                <a:cs typeface="Courier New" pitchFamily="49" charset="0"/>
              </a:rPr>
              <a:t>f=a*s+b*s+c*s+d</a:t>
            </a: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collect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(f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,s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pl-PL" dirty="0" smtClean="0">
                <a:solidFill>
                  <a:srgbClr val="66FF66"/>
                </a:solidFill>
              </a:rPr>
              <a:t> %grupowanie wyrażeń we wzorze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ns =</a:t>
            </a:r>
            <a:endParaRPr lang="pl-PL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)*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s+d</a:t>
            </a:r>
            <a:endParaRPr lang="pl-PL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f = 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1/(1+1/(1+1/x))</a:t>
            </a: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s-ES" b="1" dirty="0" smtClean="0">
                <a:latin typeface="Courier New" pitchFamily="49" charset="0"/>
                <a:cs typeface="Courier New" pitchFamily="49" charset="0"/>
              </a:rPr>
              <a:t>simplify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f) </a:t>
            </a:r>
            <a:r>
              <a:rPr lang="pl-PL" dirty="0" smtClean="0">
                <a:solidFill>
                  <a:srgbClr val="66FF66"/>
                </a:solidFill>
              </a:rPr>
              <a:t>%upraszczanie wzoru</a:t>
            </a:r>
          </a:p>
          <a:p>
            <a:pPr>
              <a:buNone/>
            </a:pP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(x+1)/(2*x+1)</a:t>
            </a:r>
          </a:p>
          <a:p>
            <a:pPr>
              <a:buNone/>
            </a:pPr>
            <a:endParaRPr lang="pl-P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Obliczenia symboliczne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72072"/>
          </a:xfrm>
        </p:spPr>
        <p:txBody>
          <a:bodyPr>
            <a:normAutofit fontScale="85000" lnSpcReduction="10000"/>
          </a:bodyPr>
          <a:lstStyle/>
          <a:p>
            <a:pPr marL="420624" lvl="1" indent="-384048">
              <a:buSzPct val="80000"/>
              <a:buFont typeface="Wingdings 2"/>
              <a:buChar char=""/>
            </a:pPr>
            <a:endParaRPr lang="pl-PL" b="1" dirty="0" smtClean="0"/>
          </a:p>
          <a:p>
            <a:pPr marL="420624" lvl="1" indent="-384048">
              <a:lnSpc>
                <a:spcPts val="2100"/>
              </a:lnSpc>
              <a:spcBef>
                <a:spcPts val="0"/>
              </a:spcBef>
              <a:buSzPct val="80000"/>
              <a:buFont typeface="Wingdings 2"/>
              <a:buChar char=""/>
            </a:pPr>
            <a:r>
              <a:rPr lang="pl-PL" dirty="0" smtClean="0">
                <a:latin typeface="+mj-lt"/>
              </a:rPr>
              <a:t>Obliczenia możemy wykonywać na liczbach lub na symbolach.  Wykonując obliczenia na liczbach mamy do czynienia z </a:t>
            </a:r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obliczeniami numerycznymi </a:t>
            </a:r>
            <a:r>
              <a:rPr lang="pl-PL" dirty="0" smtClean="0">
                <a:latin typeface="+mj-lt"/>
              </a:rPr>
              <a:t>a wykonując obliczenia na symbolach dokonujemy </a:t>
            </a:r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obliczeń symbolicznych</a:t>
            </a:r>
            <a:r>
              <a:rPr lang="pl-PL" dirty="0" smtClean="0">
                <a:latin typeface="+mj-lt"/>
              </a:rPr>
              <a:t>.</a:t>
            </a:r>
          </a:p>
          <a:p>
            <a:pPr marL="420624" lvl="1" indent="-384048">
              <a:lnSpc>
                <a:spcPts val="2100"/>
              </a:lnSpc>
              <a:spcBef>
                <a:spcPts val="0"/>
              </a:spcBef>
              <a:buSzPct val="80000"/>
              <a:buFont typeface="Wingdings 2"/>
              <a:buChar char=""/>
            </a:pPr>
            <a:endParaRPr lang="pl-PL" sz="2800" dirty="0" smtClean="0">
              <a:latin typeface="+mj-lt"/>
            </a:endParaRPr>
          </a:p>
          <a:p>
            <a:pPr marL="420624" lvl="1" indent="-384048">
              <a:lnSpc>
                <a:spcPts val="2100"/>
              </a:lnSpc>
              <a:spcBef>
                <a:spcPts val="0"/>
              </a:spcBef>
              <a:buSzPct val="80000"/>
              <a:buNone/>
            </a:pPr>
            <a:r>
              <a:rPr lang="pl-PL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	</a:t>
            </a:r>
            <a:r>
              <a:rPr lang="pl-PL" sz="29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Obliczenia symboliczne </a:t>
            </a:r>
            <a:r>
              <a:rPr lang="pl-PL" sz="2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są to operacje matematyczne wykonywane na wyrażeniach matematycznych.</a:t>
            </a:r>
            <a:endParaRPr lang="pl-PL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  <a:p>
            <a:pPr lvl="1">
              <a:lnSpc>
                <a:spcPts val="2100"/>
              </a:lnSpc>
              <a:spcBef>
                <a:spcPts val="0"/>
              </a:spcBef>
            </a:pPr>
            <a:r>
              <a:rPr lang="pl-PL" i="1" dirty="0" smtClean="0"/>
              <a:t>Przykład</a:t>
            </a:r>
            <a:endParaRPr lang="pl-PL" dirty="0" smtClean="0"/>
          </a:p>
          <a:p>
            <a:pPr lvl="2">
              <a:lnSpc>
                <a:spcPts val="2100"/>
              </a:lnSpc>
              <a:spcBef>
                <a:spcPts val="0"/>
              </a:spcBef>
            </a:pPr>
            <a:r>
              <a:rPr lang="pl-PL" sz="2300" dirty="0" smtClean="0"/>
              <a:t>uproszczenie równania   </a:t>
            </a:r>
            <a:r>
              <a:rPr lang="pl-PL" sz="2300" b="1" dirty="0" smtClean="0"/>
              <a:t>x</a:t>
            </a:r>
            <a:r>
              <a:rPr lang="pl-PL" sz="2300" b="1" baseline="30000" dirty="0" smtClean="0"/>
              <a:t>3</a:t>
            </a:r>
            <a:r>
              <a:rPr lang="pl-PL" sz="2300" b="1" dirty="0" smtClean="0"/>
              <a:t> + 2·x - 5·x</a:t>
            </a:r>
            <a:r>
              <a:rPr lang="pl-PL" sz="2300" dirty="0" smtClean="0"/>
              <a:t> daje wynik </a:t>
            </a:r>
            <a:r>
              <a:rPr lang="pl-PL" sz="2300" b="1" dirty="0" smtClean="0"/>
              <a:t>x</a:t>
            </a:r>
            <a:r>
              <a:rPr lang="pl-PL" sz="2300" b="1" baseline="30000" dirty="0" smtClean="0"/>
              <a:t>3</a:t>
            </a:r>
            <a:r>
              <a:rPr lang="pl-PL" sz="2300" b="1" dirty="0" smtClean="0"/>
              <a:t> - 3·x</a:t>
            </a:r>
            <a:endParaRPr lang="pl-PL" sz="2300" dirty="0" smtClean="0"/>
          </a:p>
          <a:p>
            <a:pPr lvl="2">
              <a:lnSpc>
                <a:spcPts val="2100"/>
              </a:lnSpc>
              <a:spcBef>
                <a:spcPts val="0"/>
              </a:spcBef>
            </a:pPr>
            <a:r>
              <a:rPr lang="pl-PL" sz="2300" dirty="0" smtClean="0"/>
              <a:t>obliczenie całki nieoznaczonej  ∫</a:t>
            </a:r>
            <a:r>
              <a:rPr lang="pl-PL" sz="2300" b="1" dirty="0" smtClean="0"/>
              <a:t> </a:t>
            </a:r>
            <a:r>
              <a:rPr lang="pl-PL" sz="2300" b="1" dirty="0" err="1" smtClean="0"/>
              <a:t>xdx</a:t>
            </a:r>
            <a:r>
              <a:rPr lang="pl-PL" sz="2300" dirty="0" smtClean="0"/>
              <a:t>  - wynikiem jest </a:t>
            </a:r>
            <a:r>
              <a:rPr lang="pl-PL" sz="2300" b="1" dirty="0" smtClean="0"/>
              <a:t>x</a:t>
            </a:r>
            <a:r>
              <a:rPr lang="pl-PL" sz="2300" b="1" baseline="30000" dirty="0" smtClean="0"/>
              <a:t>2</a:t>
            </a:r>
            <a:r>
              <a:rPr lang="pl-PL" sz="2300" b="1" dirty="0" smtClean="0"/>
              <a:t>/2 + C</a:t>
            </a:r>
            <a:endParaRPr lang="pl-PL" sz="2300" dirty="0" smtClean="0"/>
          </a:p>
          <a:p>
            <a:pPr marL="420624" lvl="1" indent="-384048">
              <a:lnSpc>
                <a:spcPts val="2100"/>
              </a:lnSpc>
              <a:spcBef>
                <a:spcPts val="0"/>
              </a:spcBef>
              <a:buSzPct val="80000"/>
              <a:buFont typeface="Wingdings 2"/>
              <a:buChar char=""/>
            </a:pPr>
            <a:endParaRPr lang="pl-PL" sz="2800" dirty="0" smtClean="0">
              <a:latin typeface="+mj-lt"/>
            </a:endParaRPr>
          </a:p>
          <a:p>
            <a:pPr marL="420624" lvl="1" indent="-384048">
              <a:lnSpc>
                <a:spcPts val="2100"/>
              </a:lnSpc>
              <a:spcBef>
                <a:spcPts val="0"/>
              </a:spcBef>
              <a:buSzPct val="80000"/>
              <a:buFont typeface="Wingdings 2"/>
              <a:buChar char=""/>
            </a:pPr>
            <a:endParaRPr lang="pl-PL" sz="2300" b="1" dirty="0" smtClean="0">
              <a:latin typeface="+mj-lt"/>
            </a:endParaRPr>
          </a:p>
          <a:p>
            <a:pPr marL="420624" lvl="1" indent="-384048">
              <a:lnSpc>
                <a:spcPts val="2100"/>
              </a:lnSpc>
              <a:spcBef>
                <a:spcPts val="0"/>
              </a:spcBef>
              <a:buSzPct val="80000"/>
              <a:buFont typeface="Wingdings 2"/>
              <a:buChar char=""/>
            </a:pPr>
            <a:r>
              <a:rPr lang="pl-PL" b="1" dirty="0" err="1" smtClean="0">
                <a:latin typeface="+mj-lt"/>
              </a:rPr>
              <a:t>Matlab</a:t>
            </a:r>
            <a:r>
              <a:rPr lang="pl-PL" b="1" dirty="0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– firmy </a:t>
            </a:r>
            <a:r>
              <a:rPr lang="pl-PL" b="1" dirty="0" err="1" smtClean="0">
                <a:latin typeface="+mj-lt"/>
              </a:rPr>
              <a:t>MathWorks</a:t>
            </a:r>
            <a:r>
              <a:rPr lang="pl-PL" dirty="0" smtClean="0">
                <a:latin typeface="+mj-lt"/>
              </a:rPr>
              <a:t>. Program, którego domeną nie są obliczenia symboliczne, ale obliczenia numeryczne oparte na macierzach. </a:t>
            </a:r>
          </a:p>
          <a:p>
            <a:pPr marL="420624" lvl="1" indent="-384048">
              <a:lnSpc>
                <a:spcPts val="2100"/>
              </a:lnSpc>
              <a:spcBef>
                <a:spcPts val="0"/>
              </a:spcBef>
              <a:buSzPct val="80000"/>
              <a:buFont typeface="Wingdings 2"/>
              <a:buChar char=""/>
            </a:pPr>
            <a:r>
              <a:rPr lang="pl-PL" dirty="0" smtClean="0">
                <a:latin typeface="+mj-lt"/>
              </a:rPr>
              <a:t>Posiada jednak dodatkowy moduł do obliczeń symbolicznych (</a:t>
            </a:r>
            <a:r>
              <a:rPr lang="pl-PL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Symbolic</a:t>
            </a:r>
            <a:r>
              <a:rPr lang="pl-PL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pl-PL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Math</a:t>
            </a:r>
            <a:r>
              <a:rPr lang="pl-PL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pl-PL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Toolbox</a:t>
            </a:r>
            <a:r>
              <a:rPr lang="pl-PL" dirty="0" smtClean="0">
                <a:latin typeface="+mj-lt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sz="half" idx="1"/>
          </p:nvPr>
        </p:nvSpPr>
        <p:spPr>
          <a:xfrm>
            <a:off x="885828" y="1600200"/>
            <a:ext cx="3657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pl-PL" sz="19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429264"/>
            <a:ext cx="177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8420" y="5468044"/>
            <a:ext cx="2032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pole tekstowe 11"/>
          <p:cNvSpPr txBox="1"/>
          <p:nvPr/>
        </p:nvSpPr>
        <p:spPr>
          <a:xfrm>
            <a:off x="500034" y="1712791"/>
            <a:ext cx="807249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obliczenia numeryczne			obliczenia symboliczne </a:t>
            </a:r>
            <a:r>
              <a:rPr lang="pl-PL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[sy</a:t>
            </a:r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m]</a:t>
            </a:r>
          </a:p>
          <a:p>
            <a:endParaRPr lang="pl-PL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a =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(2) 				&gt;&gt; a = </a:t>
            </a:r>
            <a:r>
              <a:rPr lang="pl-PL" sz="1400" b="1" dirty="0" err="1" smtClean="0">
                <a:latin typeface="Courier New" pitchFamily="49" charset="0"/>
                <a:cs typeface="Courier New" pitchFamily="49" charset="0"/>
              </a:rPr>
              <a:t>sym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(2))</a:t>
            </a:r>
          </a:p>
          <a:p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 =					</a:t>
            </a:r>
            <a:r>
              <a:rPr lang="pl-PL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1.4142  					2^(1/2)</a:t>
            </a:r>
          </a:p>
          <a:p>
            <a:endParaRPr lang="pl-PL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b = 2/5				&gt;&gt; b = </a:t>
            </a:r>
            <a:r>
              <a:rPr lang="pl-PL" sz="1400" b="1" dirty="0" err="1" smtClean="0">
                <a:latin typeface="Courier New" pitchFamily="49" charset="0"/>
                <a:cs typeface="Courier New" pitchFamily="49" charset="0"/>
              </a:rPr>
              <a:t>sym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(2/5)</a:t>
            </a:r>
          </a:p>
          <a:p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b =					</a:t>
            </a:r>
            <a:r>
              <a:rPr lang="pl-PL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0.4000					2/5</a:t>
            </a:r>
          </a:p>
          <a:p>
            <a:endParaRPr lang="pl-PL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&gt;&gt; r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a^3 + b^2 + c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	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&gt;&gt; r=</a:t>
            </a:r>
            <a:r>
              <a:rPr lang="pl-PL" sz="1400" b="1" dirty="0" err="1" smtClean="0">
                <a:latin typeface="Courier New" pitchFamily="49" charset="0"/>
                <a:cs typeface="Courier New" pitchFamily="49" charset="0"/>
              </a:rPr>
              <a:t>sym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a^3 + b^2 + c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??? Undefined function or variable 'a'. </a:t>
            </a:r>
            <a:r>
              <a:rPr lang="pl-PL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??? Undefined function or variable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'a'.</a:t>
            </a:r>
            <a:endParaRPr lang="pl-PL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l-PL" sz="1400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'a^3 + b^2 + c'			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l-PL" sz="1400" b="1" dirty="0" err="1" smtClean="0">
                <a:latin typeface="Courier New" pitchFamily="49" charset="0"/>
                <a:cs typeface="Courier New" pitchFamily="49" charset="0"/>
              </a:rPr>
              <a:t>sym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400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'a^3 + b^2 + c')</a:t>
            </a:r>
          </a:p>
          <a:p>
            <a:r>
              <a:rPr lang="pl-PL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					</a:t>
            </a:r>
            <a:r>
              <a:rPr lang="pl-PL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a^3 + b^2 + c				a^3 + b^2 + c</a:t>
            </a:r>
            <a:endParaRPr lang="pl-PL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ytuł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Autofit/>
          </a:bodyPr>
          <a:lstStyle/>
          <a:p>
            <a:r>
              <a:rPr lang="pl-PL" sz="3200" dirty="0" smtClean="0"/>
              <a:t>Obliczenia numeryczne a symboliczne</a:t>
            </a:r>
            <a:endParaRPr lang="pl-PL" sz="3200" dirty="0"/>
          </a:p>
        </p:txBody>
      </p:sp>
      <p:sp>
        <p:nvSpPr>
          <p:cNvPr id="15" name="Schemat blokowy: proces alternatywny 14"/>
          <p:cNvSpPr/>
          <p:nvPr/>
        </p:nvSpPr>
        <p:spPr>
          <a:xfrm>
            <a:off x="428596" y="1428736"/>
            <a:ext cx="3714776" cy="492922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chemat blokowy: proces alternatywny 15"/>
          <p:cNvSpPr/>
          <p:nvPr/>
        </p:nvSpPr>
        <p:spPr>
          <a:xfrm>
            <a:off x="5000628" y="1428736"/>
            <a:ext cx="3714776" cy="492922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Wynik wyrażenia symbolicznego</a:t>
            </a:r>
            <a:endParaRPr lang="pl-PL" sz="40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428596" y="1500174"/>
            <a:ext cx="7467600" cy="240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dirty="0" smtClean="0"/>
              <a:t>Aby uzyskać wynik wyrażenia symbolicznego można posłużyć się</a:t>
            </a:r>
          </a:p>
          <a:p>
            <a:pPr>
              <a:buNone/>
            </a:pPr>
            <a:r>
              <a:rPr lang="pl-PL" sz="1800" dirty="0" smtClean="0"/>
              <a:t>jedną z funkcji:</a:t>
            </a:r>
          </a:p>
          <a:p>
            <a:pPr>
              <a:buNone/>
            </a:pPr>
            <a:endParaRPr lang="pl-PL" sz="1800" dirty="0" smtClean="0"/>
          </a:p>
          <a:p>
            <a:pPr lvl="1">
              <a:lnSpc>
                <a:spcPct val="110000"/>
              </a:lnSpc>
            </a:pPr>
            <a:r>
              <a:rPr lang="pl-PL" sz="1800" b="1" dirty="0" err="1" smtClean="0"/>
              <a:t>subs</a:t>
            </a:r>
            <a:endParaRPr lang="pl-PL" sz="1800" b="1" dirty="0" smtClean="0"/>
          </a:p>
          <a:p>
            <a:pPr lvl="1">
              <a:lnSpc>
                <a:spcPct val="110000"/>
              </a:lnSpc>
            </a:pPr>
            <a:r>
              <a:rPr lang="pl-PL" sz="1800" b="1" dirty="0" err="1" smtClean="0"/>
              <a:t>eval</a:t>
            </a:r>
            <a:endParaRPr lang="pl-PL" sz="1800" b="1" dirty="0" smtClean="0"/>
          </a:p>
          <a:p>
            <a:pPr lvl="1">
              <a:lnSpc>
                <a:spcPct val="110000"/>
              </a:lnSpc>
            </a:pPr>
            <a:r>
              <a:rPr lang="pl-PL" sz="1800" b="1" dirty="0" smtClean="0"/>
              <a:t>double</a:t>
            </a:r>
          </a:p>
          <a:p>
            <a:pPr>
              <a:buNone/>
            </a:pPr>
            <a:endParaRPr lang="pl-PL" sz="2200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571736" y="2357430"/>
          <a:ext cx="6096000" cy="396491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14578"/>
                <a:gridCol w="1849422"/>
                <a:gridCol w="2032000"/>
              </a:tblGrid>
              <a:tr h="24069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Przykłady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0766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l-PL" sz="1400" b="1" dirty="0" err="1" smtClean="0"/>
                        <a:t>subs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l-PL" sz="1400" b="1" dirty="0" err="1" smtClean="0"/>
                        <a:t>eval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l-PL" sz="1400" b="1" dirty="0" smtClean="0"/>
                        <a:t>double</a:t>
                      </a:r>
                    </a:p>
                  </a:txBody>
                  <a:tcPr/>
                </a:tc>
              </a:tr>
              <a:tr h="35719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 err="1" smtClean="0"/>
                        <a:t>f=sym</a:t>
                      </a:r>
                      <a:r>
                        <a:rPr lang="pl-PL" sz="1600" b="0" dirty="0" smtClean="0"/>
                        <a:t>(2*sqrt(2))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pl-PL" sz="1600" dirty="0" smtClean="0"/>
                    </a:p>
                  </a:txBody>
                  <a:tcPr/>
                </a:tc>
              </a:tr>
              <a:tr h="616565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 = </a:t>
                      </a:r>
                      <a:r>
                        <a:rPr lang="pl-PL" sz="1400" dirty="0" err="1" smtClean="0"/>
                        <a:t>subs</a:t>
                      </a:r>
                      <a:r>
                        <a:rPr lang="pl-PL" sz="1400" dirty="0" smtClean="0"/>
                        <a:t>(f)</a:t>
                      </a:r>
                    </a:p>
                    <a:p>
                      <a:pPr>
                        <a:buNone/>
                      </a:pPr>
                      <a:r>
                        <a:rPr lang="pl-PL" sz="1400" dirty="0" smtClean="0"/>
                        <a:t>w=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2.8284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 = </a:t>
                      </a:r>
                      <a:r>
                        <a:rPr lang="pl-PL" sz="1400" dirty="0" err="1" smtClean="0"/>
                        <a:t>eval</a:t>
                      </a:r>
                      <a:r>
                        <a:rPr lang="pl-PL" sz="1400" dirty="0" smtClean="0"/>
                        <a:t>(f) </a:t>
                      </a:r>
                      <a:endParaRPr lang="pl-PL" sz="1400" dirty="0"/>
                    </a:p>
                    <a:p>
                      <a:pPr>
                        <a:buNone/>
                      </a:pPr>
                      <a:r>
                        <a:rPr lang="pl-PL" sz="1400" dirty="0" smtClean="0"/>
                        <a:t>w = 2.8284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 = double(f) </a:t>
                      </a:r>
                    </a:p>
                    <a:p>
                      <a:pPr>
                        <a:buNone/>
                      </a:pPr>
                      <a:r>
                        <a:rPr lang="pl-PL" sz="1400" dirty="0" smtClean="0"/>
                        <a:t>w = 2.8284</a:t>
                      </a:r>
                    </a:p>
                  </a:txBody>
                  <a:tcPr/>
                </a:tc>
              </a:tr>
              <a:tr h="3835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 smtClean="0"/>
                        <a:t>f = </a:t>
                      </a:r>
                      <a:r>
                        <a:rPr lang="pl-PL" sz="1600" b="0" dirty="0" err="1" smtClean="0"/>
                        <a:t>sym</a:t>
                      </a:r>
                      <a:r>
                        <a:rPr lang="pl-PL" sz="1600" b="0" dirty="0" smtClean="0"/>
                        <a:t>(</a:t>
                      </a:r>
                      <a:r>
                        <a:rPr lang="pt-BR" sz="1600" b="0" dirty="0" smtClean="0"/>
                        <a:t>'</a:t>
                      </a:r>
                      <a:r>
                        <a:rPr lang="pl-PL" sz="1600" b="0" dirty="0" smtClean="0"/>
                        <a:t>a^2 + b</a:t>
                      </a:r>
                      <a:r>
                        <a:rPr lang="pt-BR" sz="1600" b="0" dirty="0" smtClean="0"/>
                        <a:t>'</a:t>
                      </a:r>
                      <a:r>
                        <a:rPr lang="pl-PL" sz="1600" b="0" dirty="0" smtClean="0"/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pl-PL" sz="1600" dirty="0" smtClean="0"/>
                    </a:p>
                  </a:txBody>
                  <a:tcPr/>
                </a:tc>
              </a:tr>
              <a:tr h="616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w = </a:t>
                      </a:r>
                      <a:r>
                        <a:rPr lang="pt-BR" sz="1400" dirty="0" smtClean="0"/>
                        <a:t>subs(</a:t>
                      </a:r>
                      <a:r>
                        <a:rPr lang="pl-PL" sz="1400" dirty="0" smtClean="0"/>
                        <a:t>f</a:t>
                      </a:r>
                      <a:r>
                        <a:rPr lang="pt-BR" sz="1400" dirty="0" smtClean="0"/>
                        <a:t>,</a:t>
                      </a:r>
                      <a:r>
                        <a:rPr lang="pl-PL" sz="1400" dirty="0" smtClean="0"/>
                        <a:t>{</a:t>
                      </a:r>
                      <a:r>
                        <a:rPr lang="pt-BR" sz="1400" dirty="0" smtClean="0"/>
                        <a:t>'a‘</a:t>
                      </a:r>
                      <a:r>
                        <a:rPr lang="pl-PL" sz="1400" dirty="0" smtClean="0"/>
                        <a:t>,’b’}</a:t>
                      </a:r>
                      <a:r>
                        <a:rPr lang="pt-BR" sz="1400" dirty="0" smtClean="0"/>
                        <a:t>,</a:t>
                      </a:r>
                      <a:r>
                        <a:rPr lang="pl-PL" sz="1400" dirty="0" smtClean="0"/>
                        <a:t>{</a:t>
                      </a:r>
                      <a:r>
                        <a:rPr lang="pt-BR" sz="1400" dirty="0" smtClean="0"/>
                        <a:t>5</a:t>
                      </a:r>
                      <a:r>
                        <a:rPr lang="pl-PL" sz="1400" dirty="0" smtClean="0"/>
                        <a:t>,3}</a:t>
                      </a:r>
                      <a:r>
                        <a:rPr lang="pt-BR" sz="1400" dirty="0" smtClean="0"/>
                        <a:t>)</a:t>
                      </a:r>
                      <a:endParaRPr lang="pl-P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w =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 = 5;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b = 3;</a:t>
                      </a:r>
                    </a:p>
                    <a:p>
                      <a:r>
                        <a:rPr lang="pl-PL" sz="1400" dirty="0" smtClean="0"/>
                        <a:t>w = </a:t>
                      </a:r>
                      <a:r>
                        <a:rPr lang="pl-PL" sz="1400" dirty="0" err="1" smtClean="0"/>
                        <a:t>eval</a:t>
                      </a:r>
                      <a:r>
                        <a:rPr lang="pl-PL" sz="1400" dirty="0" smtClean="0"/>
                        <a:t>(f</a:t>
                      </a:r>
                      <a:r>
                        <a:rPr lang="pl-PL" sz="140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w =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l-PL" sz="1400" dirty="0" smtClean="0"/>
                        <a:t>__</a:t>
                      </a:r>
                    </a:p>
                  </a:txBody>
                  <a:tcPr/>
                </a:tc>
              </a:tr>
              <a:tr h="616565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w = </a:t>
                      </a:r>
                      <a:r>
                        <a:rPr lang="pt-BR" sz="1400" dirty="0" smtClean="0"/>
                        <a:t>subs(</a:t>
                      </a:r>
                      <a:r>
                        <a:rPr lang="pl-PL" sz="1400" dirty="0" smtClean="0"/>
                        <a:t>f</a:t>
                      </a:r>
                      <a:r>
                        <a:rPr lang="pt-BR" sz="1400" dirty="0" smtClean="0"/>
                        <a:t>,'a',5)</a:t>
                      </a:r>
                      <a:endParaRPr lang="pl-P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w =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t-BR" sz="1400" dirty="0" smtClean="0"/>
                        <a:t>25+b</a:t>
                      </a:r>
                      <a:endParaRPr lang="pl-P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a = 5</a:t>
                      </a:r>
                      <a:r>
                        <a:rPr lang="pl-PL" sz="1400" dirty="0" smtClean="0"/>
                        <a:t>; w = </a:t>
                      </a:r>
                      <a:r>
                        <a:rPr lang="pl-PL" sz="1400" dirty="0" err="1" smtClean="0"/>
                        <a:t>eval</a:t>
                      </a:r>
                      <a:r>
                        <a:rPr lang="pl-PL" sz="1400" dirty="0" smtClean="0"/>
                        <a:t>(f)</a:t>
                      </a:r>
                      <a:endParaRPr lang="pl-P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Undefined variable ‘</a:t>
                      </a:r>
                      <a:r>
                        <a:rPr lang="pl-PL" sz="12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pl-PL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__</a:t>
                      </a:r>
                    </a:p>
                    <a:p>
                      <a:pPr algn="ctr">
                        <a:buNone/>
                      </a:pPr>
                      <a:endParaRPr lang="pl-PL" sz="1400" dirty="0" smtClean="0"/>
                    </a:p>
                  </a:txBody>
                  <a:tcPr/>
                </a:tc>
              </a:tr>
              <a:tr h="616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w = </a:t>
                      </a:r>
                      <a:r>
                        <a:rPr lang="pt-BR" sz="1400" dirty="0" smtClean="0"/>
                        <a:t>subs(</a:t>
                      </a:r>
                      <a:r>
                        <a:rPr lang="pl-PL" sz="1400" dirty="0" smtClean="0"/>
                        <a:t>f</a:t>
                      </a:r>
                      <a:r>
                        <a:rPr lang="pt-BR" sz="1400" dirty="0" smtClean="0"/>
                        <a:t>,‘</a:t>
                      </a:r>
                      <a:r>
                        <a:rPr lang="pl-PL" sz="1400" dirty="0" smtClean="0"/>
                        <a:t>b</a:t>
                      </a:r>
                      <a:r>
                        <a:rPr lang="pt-BR" sz="1400" dirty="0" smtClean="0"/>
                        <a:t>',</a:t>
                      </a:r>
                      <a:r>
                        <a:rPr lang="pl-PL" sz="1400" dirty="0" smtClean="0"/>
                        <a:t>3</a:t>
                      </a:r>
                      <a:r>
                        <a:rPr lang="pt-BR" sz="1400" dirty="0" smtClean="0"/>
                        <a:t>)</a:t>
                      </a:r>
                      <a:endParaRPr lang="pl-P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w = a^2 + 3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b = 3</a:t>
                      </a:r>
                      <a:r>
                        <a:rPr lang="pl-PL" sz="1400" dirty="0" smtClean="0"/>
                        <a:t>; w = </a:t>
                      </a:r>
                      <a:r>
                        <a:rPr lang="pl-PL" sz="1400" dirty="0" err="1" smtClean="0"/>
                        <a:t>eval</a:t>
                      </a:r>
                      <a:r>
                        <a:rPr lang="pl-PL" sz="1400" dirty="0" smtClean="0"/>
                        <a:t>(f)</a:t>
                      </a:r>
                      <a:endParaRPr lang="pl-PL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Undefined variable ‘</a:t>
                      </a:r>
                      <a:r>
                        <a:rPr lang="pl-PL" sz="12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’</a:t>
                      </a:r>
                      <a:endParaRPr lang="pl-PL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__</a:t>
                      </a:r>
                    </a:p>
                    <a:p>
                      <a:pPr algn="ctr">
                        <a:buNone/>
                      </a:pPr>
                      <a:endParaRPr lang="pl-PL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Tworzenie zmiennych i wyrażeń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00034" y="1243219"/>
            <a:ext cx="72866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Istnieją </a:t>
            </a:r>
            <a:r>
              <a:rPr lang="pl-PL" dirty="0" smtClean="0"/>
              <a:t>dwa polecenia w </a:t>
            </a:r>
            <a:r>
              <a:rPr lang="pl-PL" dirty="0" err="1" smtClean="0"/>
              <a:t>Matlabie</a:t>
            </a:r>
            <a:r>
              <a:rPr lang="pl-PL" dirty="0" smtClean="0"/>
              <a:t> do tworzenia zmiennych i wyrażeń symbolicznych: </a:t>
            </a:r>
            <a:r>
              <a:rPr lang="pl-PL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sym</a:t>
            </a:r>
            <a:r>
              <a:rPr lang="pl-PL" dirty="0" smtClean="0"/>
              <a:t> lub </a:t>
            </a:r>
            <a:r>
              <a:rPr lang="pl-PL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syms</a:t>
            </a:r>
            <a:r>
              <a:rPr lang="pl-PL" dirty="0" smtClean="0"/>
              <a:t>. </a:t>
            </a:r>
          </a:p>
          <a:p>
            <a:endParaRPr lang="pl-PL" sz="1600" dirty="0" smtClean="0"/>
          </a:p>
          <a:p>
            <a:r>
              <a:rPr lang="pl-PL" sz="1600" b="1" dirty="0" smtClean="0"/>
              <a:t>Zad.1.  </a:t>
            </a:r>
            <a:r>
              <a:rPr lang="pl-PL" sz="1600" dirty="0" smtClean="0"/>
              <a:t>Zapisać w postaci symbolicznej równanie:  </a:t>
            </a:r>
            <a:r>
              <a:rPr lang="pl-PL" b="1" dirty="0" smtClean="0"/>
              <a:t>f=ax</a:t>
            </a:r>
            <a:r>
              <a:rPr lang="pl-PL" b="1" baseline="30000" dirty="0" smtClean="0"/>
              <a:t>2</a:t>
            </a:r>
            <a:r>
              <a:rPr lang="pl-PL" b="1" dirty="0" smtClean="0"/>
              <a:t> + </a:t>
            </a:r>
            <a:r>
              <a:rPr lang="pl-PL" b="1" dirty="0" err="1" smtClean="0"/>
              <a:t>bx</a:t>
            </a:r>
            <a:r>
              <a:rPr lang="pl-PL" b="1" dirty="0" smtClean="0"/>
              <a:t> +</a:t>
            </a:r>
            <a:r>
              <a:rPr lang="pl-PL" b="1" dirty="0" smtClean="0"/>
              <a:t>c.</a:t>
            </a:r>
          </a:p>
          <a:p>
            <a:r>
              <a:rPr lang="pl-PL" b="1" dirty="0" smtClean="0"/>
              <a:t>           </a:t>
            </a:r>
            <a:r>
              <a:rPr lang="pl-PL" sz="1600" dirty="0" smtClean="0"/>
              <a:t>Obliczyć wyrażenie dla a=5.</a:t>
            </a:r>
            <a:endParaRPr lang="pl-PL" dirty="0" smtClean="0"/>
          </a:p>
          <a:p>
            <a:r>
              <a:rPr lang="pl-PL" dirty="0" smtClean="0"/>
              <a:t> </a:t>
            </a:r>
          </a:p>
          <a:p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Sposób 1) 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wyrażenie symboliczne: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&gt;&gt; f  =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sym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600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'a*x^2 + </a:t>
            </a:r>
            <a:r>
              <a:rPr lang="pl-PL" sz="1600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b*x</a:t>
            </a:r>
            <a:r>
              <a:rPr lang="pl-PL" sz="1600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+ c'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 = a*x^2 + 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b*x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+ c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dirty="0" err="1" smtClean="0">
                <a:latin typeface="Courier New" pitchFamily="49" charset="0"/>
                <a:cs typeface="Courier New" pitchFamily="49" charset="0"/>
              </a:rPr>
              <a:t>subs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(f,</a:t>
            </a:r>
            <a:r>
              <a:rPr lang="pl-PL" sz="1600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’a’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,5)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f = 5*x^2 + 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b*x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+ c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pl-PL" dirty="0" smtClean="0"/>
          </a:p>
          <a:p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Sposób 2) 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zmienne symboliczne:</a:t>
            </a:r>
          </a:p>
          <a:p>
            <a:r>
              <a:rPr lang="pl-PL" b="1" dirty="0" smtClean="0"/>
              <a:t>	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a b c x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&gt;&gt; f  = a*x^2 + </a:t>
            </a:r>
            <a:r>
              <a:rPr lang="pl-PL" sz="1600" dirty="0" err="1" smtClean="0">
                <a:latin typeface="Courier New" pitchFamily="49" charset="0"/>
                <a:cs typeface="Courier New" pitchFamily="49" charset="0"/>
              </a:rPr>
              <a:t>b*x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+ c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 = a*x^2 + 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b*x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+ c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&gt;&gt; </a:t>
            </a:r>
            <a:r>
              <a:rPr lang="pl-PL" sz="1600" dirty="0" err="1" smtClean="0">
                <a:latin typeface="Courier New" pitchFamily="49" charset="0"/>
                <a:cs typeface="Courier New" pitchFamily="49" charset="0"/>
              </a:rPr>
              <a:t>subs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(f,a,5)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f = 5*x^2 + 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b*x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+ c</a:t>
            </a:r>
          </a:p>
          <a:p>
            <a:endParaRPr lang="pl-PL" dirty="0" smtClean="0"/>
          </a:p>
          <a:p>
            <a:r>
              <a:rPr lang="pl-PL" dirty="0" smtClean="0"/>
              <a:t>Wyrażenie, w skład którego wchodzą </a:t>
            </a:r>
            <a:r>
              <a:rPr lang="pl-PL" b="1" dirty="0" smtClean="0"/>
              <a:t>zmienne symboliczne </a:t>
            </a:r>
            <a:r>
              <a:rPr lang="pl-PL" dirty="0" smtClean="0"/>
              <a:t>jest </a:t>
            </a:r>
            <a:r>
              <a:rPr lang="pl-PL" b="1" dirty="0" smtClean="0">
                <a:solidFill>
                  <a:srgbClr val="0066FF"/>
                </a:solidFill>
              </a:rPr>
              <a:t>wyrażeniem symbolicznym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Polecenia </a:t>
            </a:r>
            <a:r>
              <a:rPr lang="pl-PL" sz="3600" dirty="0" err="1" smtClean="0"/>
              <a:t>pretty</a:t>
            </a:r>
            <a:r>
              <a:rPr lang="pl-PL" sz="3600" dirty="0" smtClean="0"/>
              <a:t> oraz </a:t>
            </a:r>
            <a:r>
              <a:rPr lang="pl-PL" sz="3600" dirty="0" err="1" smtClean="0"/>
              <a:t>ezplot</a:t>
            </a:r>
            <a:endParaRPr lang="pl-PL" sz="36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28596" y="1071546"/>
            <a:ext cx="8715404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400" dirty="0" smtClean="0"/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licznik = x^5+7*x^3+x -1;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mianownik = 3*x^6-x^2+3;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f=licznik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/mianownik</a:t>
            </a:r>
          </a:p>
          <a:p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f =</a:t>
            </a:r>
          </a:p>
          <a:p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(x^5+7*x^3+x-1)/(3*x^6-x^2+3)</a:t>
            </a:r>
          </a:p>
          <a:p>
            <a:endParaRPr lang="pl-PL" sz="14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Wyświetlanie wyrażenia symbolicznego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b="1" dirty="0" err="1" smtClean="0">
                <a:latin typeface="Courier New" pitchFamily="49" charset="0"/>
                <a:cs typeface="Courier New" pitchFamily="49" charset="0"/>
              </a:rPr>
              <a:t>pretty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(f)</a:t>
            </a:r>
          </a:p>
          <a:p>
            <a:pPr>
              <a:lnSpc>
                <a:spcPct val="150000"/>
              </a:lnSpc>
            </a:pP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pl-PL" sz="14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+ 7x</a:t>
            </a:r>
            <a:r>
              <a:rPr lang="pl-PL" sz="14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+ x - 1</a:t>
            </a:r>
          </a:p>
          <a:p>
            <a:pPr>
              <a:lnSpc>
                <a:spcPct val="150000"/>
              </a:lnSpc>
            </a:pP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3x</a:t>
            </a:r>
            <a:r>
              <a:rPr lang="pl-PL" sz="14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- x</a:t>
            </a:r>
            <a:r>
              <a:rPr lang="pl-PL" sz="14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pl-PL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+ 3</a:t>
            </a:r>
          </a:p>
          <a:p>
            <a:pPr>
              <a:lnSpc>
                <a:spcPct val="150000"/>
              </a:lnSpc>
            </a:pPr>
            <a:endParaRPr lang="pl-PL" sz="1400" dirty="0" smtClean="0">
              <a:solidFill>
                <a:schemeClr val="accent2">
                  <a:lumMod val="60000"/>
                  <a:lumOff val="40000"/>
                </a:schemeClr>
              </a:solidFill>
              <a:cs typeface="Courier New" pitchFamily="49" charset="0"/>
            </a:endParaRPr>
          </a:p>
          <a:p>
            <a:r>
              <a:rPr lang="pl-PL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Wykres funkcji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b="1" dirty="0" err="1" smtClean="0">
                <a:latin typeface="Courier New" pitchFamily="49" charset="0"/>
                <a:cs typeface="Courier New" pitchFamily="49" charset="0"/>
              </a:rPr>
              <a:t>ezplot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(f)</a:t>
            </a:r>
          </a:p>
          <a:p>
            <a:endParaRPr lang="pl-PL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pl-PL" sz="1400" dirty="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286124"/>
            <a:ext cx="4822494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pole tekstowe 9"/>
          <p:cNvSpPr txBox="1"/>
          <p:nvPr/>
        </p:nvSpPr>
        <p:spPr>
          <a:xfrm>
            <a:off x="428596" y="3448639"/>
            <a:ext cx="1858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------------------</a:t>
            </a:r>
            <a:endParaRPr lang="pl-PL" sz="1200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Polecenie </a:t>
            </a:r>
            <a:r>
              <a:rPr lang="pl-PL" sz="3600" dirty="0" err="1" smtClean="0"/>
              <a:t>subs</a:t>
            </a:r>
            <a:endParaRPr lang="pl-PL" sz="36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28596" y="1071546"/>
            <a:ext cx="87154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Polecenie </a:t>
            </a:r>
            <a:r>
              <a:rPr lang="pl-PL" sz="1600" b="1" dirty="0" err="1" smtClean="0"/>
              <a:t>subs</a:t>
            </a:r>
            <a:r>
              <a:rPr lang="pl-PL" sz="1600" b="1" dirty="0" smtClean="0"/>
              <a:t> </a:t>
            </a:r>
            <a:r>
              <a:rPr lang="pl-PL" sz="1600" dirty="0" smtClean="0"/>
              <a:t> umożliwia podstawienie wyrażenia numerycznego do wyrażenia symbolicznego.</a:t>
            </a:r>
          </a:p>
          <a:p>
            <a:endParaRPr lang="pl-PL" sz="1400" dirty="0" smtClean="0"/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f = 2*x^2 - 3*x + 1 </a:t>
            </a:r>
          </a:p>
          <a:p>
            <a:endParaRPr lang="pl-PL" sz="1400" dirty="0" smtClean="0"/>
          </a:p>
          <a:p>
            <a:r>
              <a:rPr lang="pl-PL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Aby podstawić wartość x=2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subs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(f, 2)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ans =3</a:t>
            </a:r>
          </a:p>
          <a:p>
            <a:r>
              <a:rPr lang="pl-PL" sz="1400" dirty="0" smtClean="0"/>
              <a:t> </a:t>
            </a:r>
          </a:p>
          <a:p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Jeżeli wyrażenie zawiera więcej niż jedną zmienną!</a:t>
            </a:r>
          </a:p>
          <a:p>
            <a:endParaRPr lang="pl-PL" sz="1400" dirty="0" smtClean="0"/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x y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f = x^2*y + 5*x*sqrt(y)</a:t>
            </a:r>
          </a:p>
          <a:p>
            <a:endParaRPr lang="pl-PL" sz="1400" dirty="0" smtClean="0"/>
          </a:p>
          <a:p>
            <a:r>
              <a:rPr lang="pl-PL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Aby podstawić wartość x=3 do wyrażenia symbolicznego</a:t>
            </a:r>
          </a:p>
          <a:p>
            <a:r>
              <a:rPr lang="pl-PL" sz="1400" dirty="0" smtClean="0"/>
              <a:t> 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400" dirty="0" err="1" smtClean="0">
                <a:latin typeface="Courier New" pitchFamily="49" charset="0"/>
                <a:cs typeface="Courier New" pitchFamily="49" charset="0"/>
              </a:rPr>
              <a:t>subs</a:t>
            </a:r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(f, x, 3)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ans = 9*y+15*y^(1/2)</a:t>
            </a:r>
          </a:p>
          <a:p>
            <a:r>
              <a:rPr lang="pl-PL" sz="1400" dirty="0" smtClean="0"/>
              <a:t>		</a:t>
            </a:r>
          </a:p>
          <a:p>
            <a:r>
              <a:rPr lang="pl-PL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lub podstawiając y=3</a:t>
            </a:r>
          </a:p>
          <a:p>
            <a:r>
              <a:rPr lang="pl-PL" sz="1400" dirty="0" smtClean="0"/>
              <a:t> </a:t>
            </a: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subs(f, y, 3)</a:t>
            </a:r>
            <a:endParaRPr lang="pl-PL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3*x^2+5*x*3^(1/2)</a:t>
            </a:r>
            <a:endParaRPr lang="pl-PL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0"/>
          </a:xfrm>
        </p:spPr>
        <p:txBody>
          <a:bodyPr>
            <a:noAutofit/>
          </a:bodyPr>
          <a:lstStyle/>
          <a:p>
            <a:r>
              <a:rPr lang="pl-PL" sz="3600" dirty="0" smtClean="0"/>
              <a:t>Polecenie </a:t>
            </a:r>
            <a:r>
              <a:rPr lang="pl-PL" sz="3600" dirty="0" err="1" smtClean="0"/>
              <a:t>diff</a:t>
            </a:r>
            <a:r>
              <a:rPr lang="pl-PL" sz="3600" dirty="0" smtClean="0"/>
              <a:t> - różniczkowanie</a:t>
            </a:r>
            <a:endParaRPr lang="pl-PL" sz="36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28596" y="1142984"/>
            <a:ext cx="750099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x     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 = sin(5*x)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Różniczka (pochodna) pierwszego stopnia z funkcji f względem x</a:t>
            </a:r>
            <a:endParaRPr lang="pl-PL" sz="16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(f)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5*cos(5*x)</a:t>
            </a:r>
          </a:p>
          <a:p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Różniczka (pochodna) drugiego rzędu po x: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(f,2) </a:t>
            </a:r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lub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</a:t>
            </a:r>
            <a:endParaRPr lang="pl-PL" sz="16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-25*sin(5*x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x n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f = </a:t>
            </a:r>
            <a:r>
              <a:rPr lang="pl-PL" sz="1600" dirty="0" err="1" smtClean="0">
                <a:latin typeface="Courier New" pitchFamily="49" charset="0"/>
                <a:cs typeface="Courier New" pitchFamily="49" charset="0"/>
              </a:rPr>
              <a:t>x^n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w =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(f)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w = 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x^n*n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/x</a:t>
            </a:r>
          </a:p>
          <a:p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Aby uprościć wyrażenie można użyć polecenia </a:t>
            </a:r>
            <a:r>
              <a:rPr lang="pl-PL" sz="1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itchFamily="49" charset="0"/>
              </a:rPr>
              <a:t>simplify</a:t>
            </a:r>
            <a:endParaRPr lang="pl-PL" sz="1600" dirty="0" smtClean="0">
              <a:solidFill>
                <a:schemeClr val="accent2">
                  <a:lumMod val="60000"/>
                  <a:lumOff val="40000"/>
                </a:schemeClr>
              </a:solidFill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w =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simplify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(w)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w = x^(n-1)*n</a:t>
            </a:r>
          </a:p>
          <a:p>
            <a:r>
              <a:rPr lang="pl-PL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s-ES" b="1" dirty="0" smtClean="0">
                <a:latin typeface="Courier New" pitchFamily="49" charset="0"/>
                <a:cs typeface="Courier New" pitchFamily="49" charset="0"/>
              </a:rPr>
              <a:t>simplify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(sym('cos(x)^2 + sin(x)^2'))</a:t>
            </a:r>
            <a:endParaRPr lang="pl-P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1</a:t>
            </a: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00034" y="1214422"/>
            <a:ext cx="6506909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Różniczkowanie cząstkowe </a:t>
            </a:r>
            <a:r>
              <a:rPr lang="pl-PL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wyrażenia </a:t>
            </a:r>
            <a:r>
              <a:rPr lang="pl-PL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według podanej zmiennej</a:t>
            </a:r>
          </a:p>
          <a:p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 omega t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f = sin(</a:t>
            </a:r>
            <a:r>
              <a:rPr lang="pl-PL" sz="1600" dirty="0" err="1" smtClean="0">
                <a:latin typeface="Courier New" pitchFamily="49" charset="0"/>
                <a:cs typeface="Courier New" pitchFamily="49" charset="0"/>
              </a:rPr>
              <a:t>omega*t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Różniczka (pochodna) cząstkową </a:t>
            </a:r>
            <a:r>
              <a:rPr lang="el-G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∂</a:t>
            </a:r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f/</a:t>
            </a:r>
            <a:r>
              <a:rPr lang="el-G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∂</a:t>
            </a:r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l-PL" sz="1600" dirty="0" err="1" smtClean="0">
                <a:latin typeface="Courier New" pitchFamily="49" charset="0"/>
                <a:cs typeface="Courier New" pitchFamily="49" charset="0"/>
              </a:rPr>
              <a:t>f,t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cos(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omega*t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)*omega</a:t>
            </a:r>
          </a:p>
          <a:p>
            <a:r>
              <a:rPr lang="pl-PL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Druga pochodną z wyrażenia f względem t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(f,t,2) 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 -sin(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omega*t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)*omega^2</a:t>
            </a:r>
          </a:p>
          <a:p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Operacje na macierzach</a:t>
            </a: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 x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 = 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(a*x),sin(a*x);-sin(a*x),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(a*x)]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 =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[  cos(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a*x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),  sin(</a:t>
            </a:r>
            <a:r>
              <a:rPr lang="pl-PL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a*x</a:t>
            </a: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)]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[ -sin(a*x),  </a:t>
            </a:r>
            <a:r>
              <a:rPr lang="en-US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(a*x)]</a:t>
            </a:r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b="1" dirty="0" err="1" smtClean="0">
                <a:latin typeface="Courier New" pitchFamily="49" charset="0"/>
                <a:cs typeface="Courier New" pitchFamily="49" charset="0"/>
              </a:rPr>
              <a:t>diff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ans =</a:t>
            </a:r>
          </a:p>
          <a:p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[ -sin(a*x)*a,  </a:t>
            </a:r>
            <a:r>
              <a:rPr lang="en-US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(a*x)*a] </a:t>
            </a:r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[ -</a:t>
            </a:r>
            <a:r>
              <a:rPr lang="en-US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(a*x)*a, -sin(a*x)*a]</a:t>
            </a:r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sz="1600" dirty="0" smtClean="0">
              <a:solidFill>
                <a:schemeClr val="accent1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sz="16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pl-PL" dirty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0"/>
          </a:xfrm>
        </p:spPr>
        <p:txBody>
          <a:bodyPr>
            <a:noAutofit/>
          </a:bodyPr>
          <a:lstStyle/>
          <a:p>
            <a:r>
              <a:rPr lang="pl-PL" sz="3600" dirty="0" smtClean="0"/>
              <a:t>Polecenie </a:t>
            </a:r>
            <a:r>
              <a:rPr lang="pl-PL" sz="3600" dirty="0" err="1" smtClean="0"/>
              <a:t>diff</a:t>
            </a:r>
            <a:r>
              <a:rPr lang="pl-PL" sz="3600" dirty="0" smtClean="0"/>
              <a:t> – różniczkowanie c.d.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333</TotalTime>
  <Words>768</Words>
  <PresentationFormat>Pokaz na ekranie (4:3)</PresentationFormat>
  <Paragraphs>248</Paragraphs>
  <Slides>13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5" baseType="lpstr">
      <vt:lpstr>Techniczny</vt:lpstr>
      <vt:lpstr>Equation</vt:lpstr>
      <vt:lpstr>obliczeNIA  symbolicznE  w MATLAB’ie</vt:lpstr>
      <vt:lpstr>Obliczenia symboliczne</vt:lpstr>
      <vt:lpstr>Obliczenia numeryczne a symboliczne</vt:lpstr>
      <vt:lpstr>Wynik wyrażenia symbolicznego</vt:lpstr>
      <vt:lpstr>Tworzenie zmiennych i wyrażeń</vt:lpstr>
      <vt:lpstr>Polecenia pretty oraz ezplot</vt:lpstr>
      <vt:lpstr>Polecenie subs</vt:lpstr>
      <vt:lpstr>Polecenie diff - różniczkowanie</vt:lpstr>
      <vt:lpstr>Polecenie diff – różniczkowanie c.d.</vt:lpstr>
      <vt:lpstr>Polecenie int - całkowanie</vt:lpstr>
      <vt:lpstr>Polecenie solve</vt:lpstr>
      <vt:lpstr>Polecenie det –  wyznacznik macierzy</vt:lpstr>
      <vt:lpstr>Polecenia expand, collect i simplify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obliczeNIA  symbolicznE  w MATLAB’ie</dc:title>
  <dc:creator>Ania</dc:creator>
  <cp:lastModifiedBy>Ania</cp:lastModifiedBy>
  <cp:revision>50</cp:revision>
  <dcterms:created xsi:type="dcterms:W3CDTF">2007-11-28T21:52:49Z</dcterms:created>
  <dcterms:modified xsi:type="dcterms:W3CDTF">2008-11-19T20:05:12Z</dcterms:modified>
</cp:coreProperties>
</file>